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7" r:id="rId4"/>
    <p:sldMasterId id="2147483832" r:id="rId5"/>
  </p:sldMasterIdLst>
  <p:notesMasterIdLst>
    <p:notesMasterId r:id="rId27"/>
  </p:notesMasterIdLst>
  <p:handoutMasterIdLst>
    <p:handoutMasterId r:id="rId28"/>
  </p:handoutMasterIdLst>
  <p:sldIdLst>
    <p:sldId id="2484" r:id="rId6"/>
    <p:sldId id="1188" r:id="rId7"/>
    <p:sldId id="2480" r:id="rId8"/>
    <p:sldId id="2481" r:id="rId9"/>
    <p:sldId id="1155" r:id="rId10"/>
    <p:sldId id="280" r:id="rId11"/>
    <p:sldId id="281" r:id="rId12"/>
    <p:sldId id="290" r:id="rId13"/>
    <p:sldId id="291" r:id="rId14"/>
    <p:sldId id="292" r:id="rId15"/>
    <p:sldId id="2482" r:id="rId16"/>
    <p:sldId id="294" r:id="rId17"/>
    <p:sldId id="2479" r:id="rId18"/>
    <p:sldId id="295" r:id="rId19"/>
    <p:sldId id="284" r:id="rId20"/>
    <p:sldId id="285" r:id="rId21"/>
    <p:sldId id="282" r:id="rId22"/>
    <p:sldId id="283" r:id="rId23"/>
    <p:sldId id="2483" r:id="rId24"/>
    <p:sldId id="296" r:id="rId25"/>
    <p:sldId id="1897" r:id="rId26"/>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4ABBB4"/>
    <a:srgbClr val="063D67"/>
    <a:srgbClr val="1D94C9"/>
    <a:srgbClr val="52B4DE"/>
    <a:srgbClr val="7ECBEE"/>
    <a:srgbClr val="FFDD00"/>
    <a:srgbClr val="FFC800"/>
    <a:srgbClr val="0439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E27A90-A3E1-4C5B-8490-47499F2D70F9}" v="40" dt="2024-03-14T13:28:56.926"/>
    <p1510:client id="{76DA3005-1980-4493-840A-6DC6AFC9B424}" v="254" dt="2024-03-14T12:22:18.49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240"/>
        <p:guide pos="57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Cipriani" userId="242b3960e37d3d50" providerId="Windows Live" clId="Web-{6EE27A90-A3E1-4C5B-8490-47499F2D70F9}"/>
    <pc:docChg chg="addSld delSld modSld">
      <pc:chgData name="Ivan Cipriani" userId="242b3960e37d3d50" providerId="Windows Live" clId="Web-{6EE27A90-A3E1-4C5B-8490-47499F2D70F9}" dt="2024-03-14T13:28:56.926" v="43" actId="20577"/>
      <pc:docMkLst>
        <pc:docMk/>
      </pc:docMkLst>
      <pc:sldChg chg="del">
        <pc:chgData name="Ivan Cipriani" userId="242b3960e37d3d50" providerId="Windows Live" clId="Web-{6EE27A90-A3E1-4C5B-8490-47499F2D70F9}" dt="2024-03-14T13:24:21.997" v="15"/>
        <pc:sldMkLst>
          <pc:docMk/>
          <pc:sldMk cId="1684854080" sldId="1203"/>
        </pc:sldMkLst>
      </pc:sldChg>
      <pc:sldChg chg="addSp delSp modSp mod setBg">
        <pc:chgData name="Ivan Cipriani" userId="242b3960e37d3d50" providerId="Windows Live" clId="Web-{6EE27A90-A3E1-4C5B-8490-47499F2D70F9}" dt="2024-03-14T13:25:24.702" v="27" actId="1076"/>
        <pc:sldMkLst>
          <pc:docMk/>
          <pc:sldMk cId="3699757368" sldId="1897"/>
        </pc:sldMkLst>
        <pc:spChg chg="mod">
          <ac:chgData name="Ivan Cipriani" userId="242b3960e37d3d50" providerId="Windows Live" clId="Web-{6EE27A90-A3E1-4C5B-8490-47499F2D70F9}" dt="2024-03-14T13:25:24.702" v="27" actId="1076"/>
          <ac:spMkLst>
            <pc:docMk/>
            <pc:sldMk cId="3699757368" sldId="1897"/>
            <ac:spMk id="9" creationId="{CB91F901-E937-6332-8884-71C657CDCFCF}"/>
          </ac:spMkLst>
        </pc:spChg>
        <pc:spChg chg="add del">
          <ac:chgData name="Ivan Cipriani" userId="242b3960e37d3d50" providerId="Windows Live" clId="Web-{6EE27A90-A3E1-4C5B-8490-47499F2D70F9}" dt="2024-03-14T13:23:09.604" v="1"/>
          <ac:spMkLst>
            <pc:docMk/>
            <pc:sldMk cId="3699757368" sldId="1897"/>
            <ac:spMk id="22" creationId="{CE3D4922-3D1C-4679-9A86-15BFC1A252F0}"/>
          </ac:spMkLst>
        </pc:spChg>
        <pc:spChg chg="add del">
          <ac:chgData name="Ivan Cipriani" userId="242b3960e37d3d50" providerId="Windows Live" clId="Web-{6EE27A90-A3E1-4C5B-8490-47499F2D70F9}" dt="2024-03-14T13:23:09.604" v="1"/>
          <ac:spMkLst>
            <pc:docMk/>
            <pc:sldMk cId="3699757368" sldId="1897"/>
            <ac:spMk id="24" creationId="{164E9BCF-1B67-4514-808C-A5DCBDEB4A85}"/>
          </ac:spMkLst>
        </pc:spChg>
        <pc:spChg chg="add del">
          <ac:chgData name="Ivan Cipriani" userId="242b3960e37d3d50" providerId="Windows Live" clId="Web-{6EE27A90-A3E1-4C5B-8490-47499F2D70F9}" dt="2024-03-14T13:23:16.776" v="3"/>
          <ac:spMkLst>
            <pc:docMk/>
            <pc:sldMk cId="3699757368" sldId="1897"/>
            <ac:spMk id="28" creationId="{9A928607-C55C-40FD-B2DF-6CD6A7226A71}"/>
          </ac:spMkLst>
        </pc:spChg>
        <pc:spChg chg="add del">
          <ac:chgData name="Ivan Cipriani" userId="242b3960e37d3d50" providerId="Windows Live" clId="Web-{6EE27A90-A3E1-4C5B-8490-47499F2D70F9}" dt="2024-03-14T13:23:16.776" v="3"/>
          <ac:spMkLst>
            <pc:docMk/>
            <pc:sldMk cId="3699757368" sldId="1897"/>
            <ac:spMk id="30" creationId="{400A20C1-29A4-43E0-AB15-7931F76F8C2D}"/>
          </ac:spMkLst>
        </pc:spChg>
        <pc:spChg chg="add del">
          <ac:chgData name="Ivan Cipriani" userId="242b3960e37d3d50" providerId="Windows Live" clId="Web-{6EE27A90-A3E1-4C5B-8490-47499F2D70F9}" dt="2024-03-14T13:23:16.776" v="3"/>
          <ac:spMkLst>
            <pc:docMk/>
            <pc:sldMk cId="3699757368" sldId="1897"/>
            <ac:spMk id="35" creationId="{15655827-B42D-4180-88D3-D83F25E4BD1C}"/>
          </ac:spMkLst>
        </pc:spChg>
        <pc:spChg chg="add del">
          <ac:chgData name="Ivan Cipriani" userId="242b3960e37d3d50" providerId="Windows Live" clId="Web-{6EE27A90-A3E1-4C5B-8490-47499F2D70F9}" dt="2024-03-14T13:23:16.776" v="3"/>
          <ac:spMkLst>
            <pc:docMk/>
            <pc:sldMk cId="3699757368" sldId="1897"/>
            <ac:spMk id="36" creationId="{24ACCB06-563C-4ADE-B4D6-1FE9F723C7D9}"/>
          </ac:spMkLst>
        </pc:spChg>
        <pc:spChg chg="add del">
          <ac:chgData name="Ivan Cipriani" userId="242b3960e37d3d50" providerId="Windows Live" clId="Web-{6EE27A90-A3E1-4C5B-8490-47499F2D70F9}" dt="2024-03-14T13:23:16.776" v="3"/>
          <ac:spMkLst>
            <pc:docMk/>
            <pc:sldMk cId="3699757368" sldId="1897"/>
            <ac:spMk id="37" creationId="{40761ECD-D92B-46AE-82CA-640023D282F9}"/>
          </ac:spMkLst>
        </pc:spChg>
        <pc:spChg chg="add">
          <ac:chgData name="Ivan Cipriani" userId="242b3960e37d3d50" providerId="Windows Live" clId="Web-{6EE27A90-A3E1-4C5B-8490-47499F2D70F9}" dt="2024-03-14T13:23:16.792" v="4"/>
          <ac:spMkLst>
            <pc:docMk/>
            <pc:sldMk cId="3699757368" sldId="1897"/>
            <ac:spMk id="40" creationId="{CE3D4922-3D1C-4679-9A86-15BFC1A252F0}"/>
          </ac:spMkLst>
        </pc:spChg>
        <pc:spChg chg="add">
          <ac:chgData name="Ivan Cipriani" userId="242b3960e37d3d50" providerId="Windows Live" clId="Web-{6EE27A90-A3E1-4C5B-8490-47499F2D70F9}" dt="2024-03-14T13:23:16.792" v="4"/>
          <ac:spMkLst>
            <pc:docMk/>
            <pc:sldMk cId="3699757368" sldId="1897"/>
            <ac:spMk id="41" creationId="{164E9BCF-1B67-4514-808C-A5DCBDEB4A85}"/>
          </ac:spMkLst>
        </pc:spChg>
        <pc:grpChg chg="add del">
          <ac:chgData name="Ivan Cipriani" userId="242b3960e37d3d50" providerId="Windows Live" clId="Web-{6EE27A90-A3E1-4C5B-8490-47499F2D70F9}" dt="2024-03-14T13:23:09.604" v="1"/>
          <ac:grpSpMkLst>
            <pc:docMk/>
            <pc:sldMk cId="3699757368" sldId="1897"/>
            <ac:grpSpMk id="14" creationId="{E9D059B6-ADD8-488A-B346-63289E90D13F}"/>
          </ac:grpSpMkLst>
        </pc:grpChg>
        <pc:grpChg chg="add del">
          <ac:chgData name="Ivan Cipriani" userId="242b3960e37d3d50" providerId="Windows Live" clId="Web-{6EE27A90-A3E1-4C5B-8490-47499F2D70F9}" dt="2024-03-14T13:23:09.604" v="1"/>
          <ac:grpSpMkLst>
            <pc:docMk/>
            <pc:sldMk cId="3699757368" sldId="1897"/>
            <ac:grpSpMk id="26" creationId="{32238778-9D1D-45F4-BB78-76F208A224B4}"/>
          </ac:grpSpMkLst>
        </pc:grpChg>
        <pc:grpChg chg="add del">
          <ac:chgData name="Ivan Cipriani" userId="242b3960e37d3d50" providerId="Windows Live" clId="Web-{6EE27A90-A3E1-4C5B-8490-47499F2D70F9}" dt="2024-03-14T13:23:16.776" v="3"/>
          <ac:grpSpMkLst>
            <pc:docMk/>
            <pc:sldMk cId="3699757368" sldId="1897"/>
            <ac:grpSpMk id="34" creationId="{E9D059B6-ADD8-488A-B346-63289E90D13F}"/>
          </ac:grpSpMkLst>
        </pc:grpChg>
        <pc:grpChg chg="add">
          <ac:chgData name="Ivan Cipriani" userId="242b3960e37d3d50" providerId="Windows Live" clId="Web-{6EE27A90-A3E1-4C5B-8490-47499F2D70F9}" dt="2024-03-14T13:23:16.792" v="4"/>
          <ac:grpSpMkLst>
            <pc:docMk/>
            <pc:sldMk cId="3699757368" sldId="1897"/>
            <ac:grpSpMk id="39" creationId="{E9D059B6-ADD8-488A-B346-63289E90D13F}"/>
          </ac:grpSpMkLst>
        </pc:grpChg>
        <pc:grpChg chg="add">
          <ac:chgData name="Ivan Cipriani" userId="242b3960e37d3d50" providerId="Windows Live" clId="Web-{6EE27A90-A3E1-4C5B-8490-47499F2D70F9}" dt="2024-03-14T13:23:16.792" v="4"/>
          <ac:grpSpMkLst>
            <pc:docMk/>
            <pc:sldMk cId="3699757368" sldId="1897"/>
            <ac:grpSpMk id="42" creationId="{32238778-9D1D-45F4-BB78-76F208A224B4}"/>
          </ac:grpSpMkLst>
        </pc:grpChg>
      </pc:sldChg>
      <pc:sldChg chg="addSp delSp modSp add replId">
        <pc:chgData name="Ivan Cipriani" userId="242b3960e37d3d50" providerId="Windows Live" clId="Web-{6EE27A90-A3E1-4C5B-8490-47499F2D70F9}" dt="2024-03-14T13:28:56.926" v="43" actId="20577"/>
        <pc:sldMkLst>
          <pc:docMk/>
          <pc:sldMk cId="2481529263" sldId="2484"/>
        </pc:sldMkLst>
        <pc:spChg chg="add del mod">
          <ac:chgData name="Ivan Cipriani" userId="242b3960e37d3d50" providerId="Windows Live" clId="Web-{6EE27A90-A3E1-4C5B-8490-47499F2D70F9}" dt="2024-03-14T13:28:16.738" v="40"/>
          <ac:spMkLst>
            <pc:docMk/>
            <pc:sldMk cId="2481529263" sldId="2484"/>
            <ac:spMk id="2" creationId="{6CF564DA-F33C-65F9-797A-653C447EFFEE}"/>
          </ac:spMkLst>
        </pc:spChg>
        <pc:spChg chg="add mod">
          <ac:chgData name="Ivan Cipriani" userId="242b3960e37d3d50" providerId="Windows Live" clId="Web-{6EE27A90-A3E1-4C5B-8490-47499F2D70F9}" dt="2024-03-14T13:28:56.926" v="43" actId="20577"/>
          <ac:spMkLst>
            <pc:docMk/>
            <pc:sldMk cId="2481529263" sldId="2484"/>
            <ac:spMk id="3" creationId="{1E5FA795-31EC-A6A6-1D67-FC69F4358655}"/>
          </ac:spMkLst>
        </pc:spChg>
        <pc:spChg chg="mod">
          <ac:chgData name="Ivan Cipriani" userId="242b3960e37d3d50" providerId="Windows Live" clId="Web-{6EE27A90-A3E1-4C5B-8490-47499F2D70F9}" dt="2024-03-14T13:28:08.800" v="37"/>
          <ac:spMkLst>
            <pc:docMk/>
            <pc:sldMk cId="2481529263" sldId="2484"/>
            <ac:spMk id="9" creationId="{CB91F901-E937-6332-8884-71C657CDCFCF}"/>
          </ac:spMkLst>
        </pc:spChg>
        <pc:spChg chg="del">
          <ac:chgData name="Ivan Cipriani" userId="242b3960e37d3d50" providerId="Windows Live" clId="Web-{6EE27A90-A3E1-4C5B-8490-47499F2D70F9}" dt="2024-03-14T13:27:33.487" v="28"/>
          <ac:spMkLst>
            <pc:docMk/>
            <pc:sldMk cId="2481529263" sldId="2484"/>
            <ac:spMk id="40" creationId="{CE3D4922-3D1C-4679-9A86-15BFC1A252F0}"/>
          </ac:spMkLst>
        </pc:spChg>
        <pc:spChg chg="del">
          <ac:chgData name="Ivan Cipriani" userId="242b3960e37d3d50" providerId="Windows Live" clId="Web-{6EE27A90-A3E1-4C5B-8490-47499F2D70F9}" dt="2024-03-14T13:27:33.487" v="28"/>
          <ac:spMkLst>
            <pc:docMk/>
            <pc:sldMk cId="2481529263" sldId="2484"/>
            <ac:spMk id="41" creationId="{164E9BCF-1B67-4514-808C-A5DCBDEB4A85}"/>
          </ac:spMkLst>
        </pc:spChg>
        <pc:spChg chg="add">
          <ac:chgData name="Ivan Cipriani" userId="242b3960e37d3d50" providerId="Windows Live" clId="Web-{6EE27A90-A3E1-4C5B-8490-47499F2D70F9}" dt="2024-03-14T13:27:33.487" v="28"/>
          <ac:spMkLst>
            <pc:docMk/>
            <pc:sldMk cId="2481529263" sldId="2484"/>
            <ac:spMk id="57" creationId="{15655827-B42D-4180-88D3-D83F25E4BD1C}"/>
          </ac:spMkLst>
        </pc:spChg>
        <pc:spChg chg="add">
          <ac:chgData name="Ivan Cipriani" userId="242b3960e37d3d50" providerId="Windows Live" clId="Web-{6EE27A90-A3E1-4C5B-8490-47499F2D70F9}" dt="2024-03-14T13:27:33.487" v="28"/>
          <ac:spMkLst>
            <pc:docMk/>
            <pc:sldMk cId="2481529263" sldId="2484"/>
            <ac:spMk id="59" creationId="{24ACCB06-563C-4ADE-B4D6-1FE9F723C7D9}"/>
          </ac:spMkLst>
        </pc:spChg>
        <pc:spChg chg="add">
          <ac:chgData name="Ivan Cipriani" userId="242b3960e37d3d50" providerId="Windows Live" clId="Web-{6EE27A90-A3E1-4C5B-8490-47499F2D70F9}" dt="2024-03-14T13:27:33.487" v="28"/>
          <ac:spMkLst>
            <pc:docMk/>
            <pc:sldMk cId="2481529263" sldId="2484"/>
            <ac:spMk id="61" creationId="{40761ECD-D92B-46AE-82CA-640023D282F9}"/>
          </ac:spMkLst>
        </pc:spChg>
        <pc:spChg chg="add">
          <ac:chgData name="Ivan Cipriani" userId="242b3960e37d3d50" providerId="Windows Live" clId="Web-{6EE27A90-A3E1-4C5B-8490-47499F2D70F9}" dt="2024-03-14T13:27:33.487" v="28"/>
          <ac:spMkLst>
            <pc:docMk/>
            <pc:sldMk cId="2481529263" sldId="2484"/>
            <ac:spMk id="63" creationId="{9A928607-C55C-40FD-B2DF-6CD6A7226A71}"/>
          </ac:spMkLst>
        </pc:spChg>
        <pc:spChg chg="add">
          <ac:chgData name="Ivan Cipriani" userId="242b3960e37d3d50" providerId="Windows Live" clId="Web-{6EE27A90-A3E1-4C5B-8490-47499F2D70F9}" dt="2024-03-14T13:27:33.487" v="28"/>
          <ac:spMkLst>
            <pc:docMk/>
            <pc:sldMk cId="2481529263" sldId="2484"/>
            <ac:spMk id="65" creationId="{400A20C1-29A4-43E0-AB15-7931F76F8C2D}"/>
          </ac:spMkLst>
        </pc:spChg>
        <pc:grpChg chg="del">
          <ac:chgData name="Ivan Cipriani" userId="242b3960e37d3d50" providerId="Windows Live" clId="Web-{6EE27A90-A3E1-4C5B-8490-47499F2D70F9}" dt="2024-03-14T13:27:33.487" v="28"/>
          <ac:grpSpMkLst>
            <pc:docMk/>
            <pc:sldMk cId="2481529263" sldId="2484"/>
            <ac:grpSpMk id="39" creationId="{E9D059B6-ADD8-488A-B346-63289E90D13F}"/>
          </ac:grpSpMkLst>
        </pc:grpChg>
        <pc:grpChg chg="del">
          <ac:chgData name="Ivan Cipriani" userId="242b3960e37d3d50" providerId="Windows Live" clId="Web-{6EE27A90-A3E1-4C5B-8490-47499F2D70F9}" dt="2024-03-14T13:27:33.487" v="28"/>
          <ac:grpSpMkLst>
            <pc:docMk/>
            <pc:sldMk cId="2481529263" sldId="2484"/>
            <ac:grpSpMk id="42" creationId="{32238778-9D1D-45F4-BB78-76F208A224B4}"/>
          </ac:grpSpMkLst>
        </pc:grpChg>
        <pc:grpChg chg="add">
          <ac:chgData name="Ivan Cipriani" userId="242b3960e37d3d50" providerId="Windows Live" clId="Web-{6EE27A90-A3E1-4C5B-8490-47499F2D70F9}" dt="2024-03-14T13:27:33.487" v="28"/>
          <ac:grpSpMkLst>
            <pc:docMk/>
            <pc:sldMk cId="2481529263" sldId="2484"/>
            <ac:grpSpMk id="49" creationId="{E9D059B6-ADD8-488A-B346-63289E90D13F}"/>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49EF574-D97D-6C49-84C9-0F22C6D585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8437E3B-2107-2E40-B153-8CF3CB4615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BF9997-F5D3-284F-BE53-EAEFF1776C64}" type="datetimeFigureOut">
              <a:rPr lang="fr-FR" smtClean="0"/>
              <a:t>14/03/2024</a:t>
            </a:fld>
            <a:endParaRPr lang="fr-FR"/>
          </a:p>
        </p:txBody>
      </p:sp>
      <p:sp>
        <p:nvSpPr>
          <p:cNvPr id="4" name="Espace réservé du pied de page 3">
            <a:extLst>
              <a:ext uri="{FF2B5EF4-FFF2-40B4-BE49-F238E27FC236}">
                <a16:creationId xmlns:a16="http://schemas.microsoft.com/office/drawing/2014/main" id="{87803CBD-65F0-2B44-BF4B-346076FD3D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A5A37BAD-B9EB-BF43-A5AA-D1F2592DB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150E22-A17B-8F43-BE9E-6EC660BF1E14}" type="slidenum">
              <a:rPr lang="fr-FR" smtClean="0"/>
              <a:t>‹N›</a:t>
            </a:fld>
            <a:endParaRPr lang="fr-FR"/>
          </a:p>
        </p:txBody>
      </p:sp>
    </p:spTree>
    <p:extLst>
      <p:ext uri="{BB962C8B-B14F-4D97-AF65-F5344CB8AC3E}">
        <p14:creationId xmlns:p14="http://schemas.microsoft.com/office/powerpoint/2010/main" val="34568818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14.03.2024</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‹N›</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grx.io/"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itialcommit.com/blog/git-branch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it.wikipedia.org/wiki/Friuli-Venezia_Giulia" TargetMode="External"/><Relationship Id="rId13" Type="http://schemas.openxmlformats.org/officeDocument/2006/relationships/hyperlink" Target="https://it.wikipedia.org/wiki/Erto_e_Casso" TargetMode="External"/><Relationship Id="rId18" Type="http://schemas.openxmlformats.org/officeDocument/2006/relationships/hyperlink" Target="https://it.wikipedia.org/wiki/Societ%C3%A0_Adriatica_di_Elettricit%C3%A0" TargetMode="External"/><Relationship Id="rId3" Type="http://schemas.openxmlformats.org/officeDocument/2006/relationships/hyperlink" Target="https://it.wikipedia.org/wiki/Aiuto:IPA_per_l%27italiano" TargetMode="External"/><Relationship Id="rId21" Type="http://schemas.openxmlformats.org/officeDocument/2006/relationships/hyperlink" Target="https://it.wikipedia.org/wiki/Ministero_dei_lavori_pubblici" TargetMode="External"/><Relationship Id="rId7" Type="http://schemas.openxmlformats.org/officeDocument/2006/relationships/hyperlink" Target="https://it.wikipedia.org/wiki/Valle_del_Vajont" TargetMode="External"/><Relationship Id="rId12" Type="http://schemas.openxmlformats.org/officeDocument/2006/relationships/hyperlink" Target="https://it.wikipedia.org/wiki/Diga_del_Vajont" TargetMode="External"/><Relationship Id="rId17" Type="http://schemas.openxmlformats.org/officeDocument/2006/relationships/hyperlink" Target="https://it.wikipedia.org/wiki/Disastro_del_Vajont#cite_note-:3-3" TargetMode="External"/><Relationship Id="rId2" Type="http://schemas.openxmlformats.org/officeDocument/2006/relationships/slide" Target="../slides/slide4.xml"/><Relationship Id="rId16" Type="http://schemas.openxmlformats.org/officeDocument/2006/relationships/hyperlink" Target="https://it.wikipedia.org/wiki/Longarone" TargetMode="External"/><Relationship Id="rId20" Type="http://schemas.openxmlformats.org/officeDocument/2006/relationships/hyperlink" Target="https://it.wikipedia.org/wiki/Rischio_idrogeologico" TargetMode="External"/><Relationship Id="rId1" Type="http://schemas.openxmlformats.org/officeDocument/2006/relationships/notesMaster" Target="../notesMasters/notesMaster1.xml"/><Relationship Id="rId6" Type="http://schemas.openxmlformats.org/officeDocument/2006/relationships/hyperlink" Target="https://it.wikipedia.org/wiki/Vajont_(torrente)" TargetMode="External"/><Relationship Id="rId11" Type="http://schemas.openxmlformats.org/officeDocument/2006/relationships/hyperlink" Target="https://it.wikipedia.org/wiki/Monte_Toc" TargetMode="External"/><Relationship Id="rId5" Type="http://schemas.openxmlformats.org/officeDocument/2006/relationships/hyperlink" Target="https://it.wikipedia.org/wiki/Bacino_idroelettrico" TargetMode="External"/><Relationship Id="rId15" Type="http://schemas.openxmlformats.org/officeDocument/2006/relationships/hyperlink" Target="https://it.wikipedia.org/wiki/Valle" TargetMode="External"/><Relationship Id="rId10" Type="http://schemas.openxmlformats.org/officeDocument/2006/relationships/hyperlink" Target="https://it.wikipedia.org/wiki/Frana" TargetMode="External"/><Relationship Id="rId19" Type="http://schemas.openxmlformats.org/officeDocument/2006/relationships/hyperlink" Target="https://it.wikipedia.org/wiki/Nazionalizzazione" TargetMode="External"/><Relationship Id="rId4" Type="http://schemas.openxmlformats.org/officeDocument/2006/relationships/hyperlink" Target="https://it.wikipedia.org/wiki/Disastro_del_Vajont#cite_note-2" TargetMode="External"/><Relationship Id="rId9" Type="http://schemas.openxmlformats.org/officeDocument/2006/relationships/hyperlink" Target="https://it.wikipedia.org/wiki/Veneto" TargetMode="External"/><Relationship Id="rId14" Type="http://schemas.openxmlformats.org/officeDocument/2006/relationships/hyperlink" Target="https://it.wikipedia.org/wiki/Inondazion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kernel.org/pub/software/scm/git/docs/git-ls-files.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kernel.org/pub/software/scm/git/docs/git-commit.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753049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It contain all the information to </a:t>
            </a:r>
            <a:r>
              <a:rPr lang="en-US" dirty="0" err="1"/>
              <a:t>retieve</a:t>
            </a:r>
            <a:r>
              <a:rPr lang="en-US" dirty="0"/>
              <a:t> the whole history and revision</a:t>
            </a:r>
          </a:p>
          <a:p>
            <a:r>
              <a:rPr lang="en-US" dirty="0"/>
              <a:t>Here object store</a:t>
            </a:r>
            <a:endParaRPr lang="en-US" dirty="0">
              <a:ea typeface="Calibri"/>
              <a:cs typeface="Calibri"/>
            </a:endParaRPr>
          </a:p>
          <a:p>
            <a:r>
              <a:rPr lang="en-US" dirty="0"/>
              <a:t>Make easy to clone</a:t>
            </a:r>
            <a:endParaRPr lang="en-US" dirty="0">
              <a:ea typeface="Calibri"/>
              <a:cs typeface="Calibri"/>
            </a:endParaRPr>
          </a:p>
          <a:p>
            <a:r>
              <a:rPr lang="en-US" dirty="0"/>
              <a:t>Contains data file log message author information dates </a:t>
            </a:r>
            <a:r>
              <a:rPr lang="en-US" dirty="0" err="1"/>
              <a:t>ans</a:t>
            </a:r>
            <a:r>
              <a:rPr lang="en-US" dirty="0"/>
              <a:t> all the information need to recreate the project state at a given moment in time</a:t>
            </a:r>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Zlib</a:t>
            </a:r>
            <a:r>
              <a:rPr lang="en-US" dirty="0"/>
              <a:t> to package files</a:t>
            </a:r>
            <a:endParaRPr lang="en-US" dirty="0">
              <a:ea typeface="Calibri"/>
              <a:cs typeface="Calibri"/>
            </a:endParaRPr>
          </a:p>
          <a:p>
            <a:pPr>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Commit </a:t>
            </a:r>
            <a:r>
              <a:rPr lang="en-US" dirty="0" err="1"/>
              <a:t>rappresent</a:t>
            </a:r>
            <a:r>
              <a:rPr lang="en-US" dirty="0"/>
              <a:t> a snapshot of all the files but only the one modifies or added are stored in a separated object and reuse the other blob</a:t>
            </a:r>
            <a:endParaRPr lang="LID4096" dirty="0"/>
          </a:p>
          <a:p>
            <a:endParaRPr lang="LID4096"/>
          </a:p>
        </p:txBody>
      </p:sp>
      <p:sp>
        <p:nvSpPr>
          <p:cNvPr id="4" name="Segnaposto numero diapositiva 3"/>
          <p:cNvSpPr>
            <a:spLocks noGrp="1"/>
          </p:cNvSpPr>
          <p:nvPr>
            <p:ph type="sldNum" sz="quarter" idx="5"/>
          </p:nvPr>
        </p:nvSpPr>
        <p:spPr/>
        <p:txBody>
          <a:bodyPr/>
          <a:lstStyle/>
          <a:p>
            <a:fld id="{5071D96E-4CA2-485E-9EE5-CEB7143ACC3B}" type="slidenum">
              <a:rPr lang="en-US" smtClean="0"/>
              <a:t>11</a:t>
            </a:fld>
            <a:endParaRPr lang="en-US"/>
          </a:p>
        </p:txBody>
      </p:sp>
    </p:spTree>
    <p:extLst>
      <p:ext uri="{BB962C8B-B14F-4D97-AF65-F5344CB8AC3E}">
        <p14:creationId xmlns:p14="http://schemas.microsoft.com/office/powerpoint/2010/main" val="42985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So two files with the same content are identical and treated like on object</a:t>
            </a:r>
          </a:p>
          <a:p>
            <a:r>
              <a:rPr lang="en-US" dirty="0"/>
              <a:t>Commit is not identical to other commit in the world because they have date and name of the author… still possible but…</a:t>
            </a:r>
            <a:endParaRPr lang="en-US" dirty="0">
              <a:ea typeface="Calibri"/>
              <a:cs typeface="Calibri"/>
            </a:endParaRPr>
          </a:p>
          <a:p>
            <a:r>
              <a:rPr lang="en-US" dirty="0"/>
              <a:t>If you hired a trillion of people to produce a trillion new unique blobs per second per a trillion years only 10 elevate to 43 and you have about 10 </a:t>
            </a:r>
            <a:r>
              <a:rPr lang="en-US" dirty="0" err="1"/>
              <a:t>elvetae</a:t>
            </a:r>
            <a:r>
              <a:rPr lang="en-US" dirty="0"/>
              <a:t> 48 with 160 bits</a:t>
            </a:r>
            <a:endParaRPr lang="en-US" dirty="0">
              <a:ea typeface="Calibri"/>
              <a:cs typeface="Calibri"/>
            </a:endParaRPr>
          </a:p>
          <a:p>
            <a:r>
              <a:rPr lang="en-US" dirty="0"/>
              <a:t>It is a collision only if two different content create the same hash</a:t>
            </a:r>
          </a:p>
          <a:p>
            <a:endParaRPr lang="en-US" dirty="0">
              <a:ea typeface="Calibri"/>
              <a:cs typeface="Calibri"/>
            </a:endParaRPr>
          </a:p>
          <a:p>
            <a:endParaRPr lang="en-US" dirty="0">
              <a:ea typeface="Calibri"/>
              <a:cs typeface="Calibri"/>
            </a:endParaRPr>
          </a:p>
          <a:p>
            <a:r>
              <a:rPr lang="en-US" b="1"/>
              <a:t>Like in angular for redux </a:t>
            </a:r>
            <a:r>
              <a:rPr lang="en-US" dirty="0">
                <a:hlinkClick r:id="rId3"/>
              </a:rPr>
              <a:t>NgRx</a:t>
            </a:r>
            <a:endParaRPr lang="en-US" dirty="0"/>
          </a:p>
          <a:p>
            <a:endParaRPr lang="en-US" dirty="0"/>
          </a:p>
          <a:p>
            <a:r>
              <a:rPr lang="en-US" b="1" dirty="0"/>
              <a:t>Pure Function</a:t>
            </a:r>
            <a:r>
              <a:rPr lang="en-US" dirty="0"/>
              <a:t>: A pure function as a function that doesn’t have an internal state. It means that all operations it performs are not affected by that state and given the same input parameters and produces the same deterministic output.</a:t>
            </a:r>
          </a:p>
          <a:p>
            <a:pPr marL="171450" indent="-171450">
              <a:buFont typeface="Arial,Sans-Serif"/>
              <a:buChar char="•"/>
            </a:pPr>
            <a:r>
              <a:rPr lang="en-US" b="1" dirty="0"/>
              <a:t>Store:</a:t>
            </a:r>
            <a:r>
              <a:rPr lang="en-US" dirty="0"/>
              <a:t> Your application’s state is maintained in the store. The store is immutable.</a:t>
            </a:r>
          </a:p>
          <a:p>
            <a:pPr marL="171450" indent="-171450">
              <a:buFont typeface="Arial,Sans-Serif"/>
              <a:buChar char="•"/>
            </a:pPr>
            <a:r>
              <a:rPr lang="en-US" b="1" dirty="0"/>
              <a:t>Reducers:</a:t>
            </a:r>
            <a:r>
              <a:rPr lang="en-US" dirty="0"/>
              <a:t> Reducers are functions that take the current state and an action as arguments, and return a new state result to store. In other words, (state, action) =&gt; </a:t>
            </a:r>
            <a:r>
              <a:rPr lang="en-US" dirty="0" err="1"/>
              <a:t>newState</a:t>
            </a:r>
          </a:p>
          <a:p>
            <a:pPr marL="171450" indent="-171450">
              <a:buFont typeface="Arial,Sans-Serif"/>
              <a:buChar char="•"/>
            </a:pPr>
            <a:r>
              <a:rPr lang="en-US" b="1" dirty="0"/>
              <a:t>Actions:</a:t>
            </a:r>
            <a:r>
              <a:rPr lang="en-US" dirty="0"/>
              <a:t> Actions are unique events that can be dispatched from a component or service.</a:t>
            </a:r>
          </a:p>
          <a:p>
            <a:pPr marL="171450" indent="-171450">
              <a:buFont typeface="Arial,Sans-Serif"/>
              <a:buChar char="•"/>
            </a:pPr>
            <a:r>
              <a:rPr lang="en-US" b="1" dirty="0"/>
              <a:t>Selectors:</a:t>
            </a:r>
            <a:r>
              <a:rPr lang="en-US" dirty="0"/>
              <a:t> are pure functions used to select, derive and compose pieces of state.</a:t>
            </a:r>
          </a:p>
          <a:p>
            <a:pPr marL="171450" indent="-171450">
              <a:buFont typeface="Arial,Sans-Serif"/>
              <a:buChar char="•"/>
            </a:pPr>
            <a:r>
              <a:rPr lang="en-US" b="1" dirty="0"/>
              <a:t>Effects:</a:t>
            </a:r>
            <a:r>
              <a:rPr lang="en-US" dirty="0"/>
              <a:t> occur as a result from actions, and can also create actions when called. Effects primary responsibility is to create async side-effects (like service calls to APIs), that ultimately generate other actions.</a:t>
            </a:r>
          </a:p>
          <a:p>
            <a:endParaRPr lang="en-US" dirty="0"/>
          </a:p>
          <a:p>
            <a:r>
              <a:rPr lang="en-US" dirty="0"/>
              <a:t>In Redux, reducers are pure functions that handle state logic, accepting the initial state and action type to update and return the state, facilitating changes in React view components.</a:t>
            </a:r>
          </a:p>
          <a:p>
            <a:r>
              <a:rPr lang="en-US" dirty="0"/>
              <a:t>A function is said to be pure if the return value is determined by its input values only and the return value is always the same for the same input values or arguments. </a:t>
            </a:r>
          </a:p>
          <a:p>
            <a:endParaRPr lang="en-US" dirty="0">
              <a:ea typeface="Calibri"/>
              <a:cs typeface="Calibri"/>
            </a:endParaRPr>
          </a:p>
        </p:txBody>
      </p:sp>
      <p:sp>
        <p:nvSpPr>
          <p:cNvPr id="4" name="Segnaposto numero diapositiva 3"/>
          <p:cNvSpPr>
            <a:spLocks noGrp="1"/>
          </p:cNvSpPr>
          <p:nvPr>
            <p:ph type="sldNum" sz="quarter" idx="5"/>
          </p:nvPr>
        </p:nvSpPr>
        <p:spPr/>
        <p:txBody>
          <a:bodyPr/>
          <a:lstStyle/>
          <a:p>
            <a:fld id="{5071D96E-4CA2-485E-9EE5-CEB7143ACC3B}" type="slidenum">
              <a:rPr lang="en-US" smtClean="0"/>
              <a:t>12</a:t>
            </a:fld>
            <a:endParaRPr lang="en-US"/>
          </a:p>
        </p:txBody>
      </p:sp>
    </p:spTree>
    <p:extLst>
      <p:ext uri="{BB962C8B-B14F-4D97-AF65-F5344CB8AC3E}">
        <p14:creationId xmlns:p14="http://schemas.microsoft.com/office/powerpoint/2010/main" val="378236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It contain all the information to retrieve the whole history and revision</a:t>
            </a:r>
          </a:p>
          <a:p>
            <a:r>
              <a:rPr lang="en-US" dirty="0"/>
              <a:t>Here object store</a:t>
            </a:r>
            <a:endParaRPr lang="en-US" dirty="0">
              <a:ea typeface="Calibri"/>
              <a:cs typeface="Calibri"/>
            </a:endParaRPr>
          </a:p>
          <a:p>
            <a:r>
              <a:rPr lang="en-US" dirty="0"/>
              <a:t>Make easy to clone</a:t>
            </a:r>
            <a:endParaRPr lang="en-US" dirty="0">
              <a:ea typeface="Calibri"/>
              <a:cs typeface="Calibri"/>
            </a:endParaRPr>
          </a:p>
          <a:p>
            <a:r>
              <a:rPr lang="en-US" dirty="0"/>
              <a:t>Contains data file log message author information dates </a:t>
            </a:r>
            <a:r>
              <a:rPr lang="en-US" dirty="0" err="1"/>
              <a:t>ans</a:t>
            </a:r>
            <a:r>
              <a:rPr lang="en-US" dirty="0"/>
              <a:t> all the information need to recreate the project state at a given moment in time</a:t>
            </a:r>
            <a:endParaRPr lang="en-US" dirty="0">
              <a:ea typeface="Calibri"/>
              <a:cs typeface="Calibri"/>
            </a:endParaRPr>
          </a:p>
          <a:p>
            <a:r>
              <a:rPr lang="en-US" dirty="0"/>
              <a:t>Branch is not an object in git</a:t>
            </a:r>
            <a:endParaRPr lang="en-US" dirty="0">
              <a:ea typeface="Calibri"/>
              <a:cs typeface="Calibri"/>
            </a:endParaRPr>
          </a:p>
          <a:p>
            <a:r>
              <a:rPr lang="en-US" dirty="0"/>
              <a:t>This is  DAG for the commit</a:t>
            </a:r>
            <a:endParaRPr lang="LID4096" dirty="0">
              <a:ea typeface="Calibri" panose="020F0502020204030204"/>
              <a:cs typeface="Calibri" panose="020F0502020204030204"/>
            </a:endParaRPr>
          </a:p>
          <a:p>
            <a:endParaRPr lang="en-US">
              <a:ea typeface="Calibri"/>
              <a:cs typeface="Calibri"/>
            </a:endParaRPr>
          </a:p>
          <a:p>
            <a:r>
              <a:rPr lang="en-US" dirty="0">
                <a:ea typeface="Calibri"/>
                <a:cs typeface="Calibri"/>
              </a:rPr>
              <a:t>DRY --&gt; new tree points to the same object if identical so store only file that are changed (in some way like for delta we store only difference but in file level)</a:t>
            </a:r>
          </a:p>
          <a:p>
            <a:endParaRPr lang="en-US">
              <a:ea typeface="Calibri"/>
              <a:cs typeface="Calibri"/>
            </a:endParaRPr>
          </a:p>
          <a:p>
            <a:r>
              <a:rPr lang="en-US" dirty="0">
                <a:ea typeface="Calibri"/>
                <a:cs typeface="Calibri"/>
              </a:rPr>
              <a:t>Memento pattern to restore the state of the object to a </a:t>
            </a:r>
            <a:r>
              <a:rPr lang="en-US" dirty="0" err="1">
                <a:ea typeface="Calibri"/>
                <a:cs typeface="Calibri"/>
              </a:rPr>
              <a:t>previuos</a:t>
            </a:r>
            <a:r>
              <a:rPr lang="en-US" dirty="0">
                <a:ea typeface="Calibri"/>
                <a:cs typeface="Calibri"/>
              </a:rPr>
              <a:t> state</a:t>
            </a:r>
          </a:p>
          <a:p>
            <a:endParaRPr lang="en-US" dirty="0">
              <a:ea typeface="Calibri"/>
              <a:cs typeface="Calibri"/>
            </a:endParaRPr>
          </a:p>
          <a:p>
            <a:r>
              <a:rPr lang="en-US"/>
              <a:t>In Git, a </a:t>
            </a:r>
            <a:r>
              <a:rPr lang="en-US" b="1"/>
              <a:t>ref</a:t>
            </a:r>
            <a:r>
              <a:rPr lang="en-US"/>
              <a:t> is a human readable name that references a Git commit ID. A ref is essentially a pointer to a commit. Examples of refs are </a:t>
            </a:r>
            <a:r>
              <a:rPr lang="en-US" dirty="0">
                <a:hlinkClick r:id="rId3"/>
              </a:rPr>
              <a:t>Git branch</a:t>
            </a:r>
            <a:r>
              <a:rPr lang="en-US"/>
              <a:t> names such as master and dev. Another example of refs are Git tags such as v0.1 or v0.2. You can think of each of these as a variable name that points to a commit ID. The commit ID that a ref points to is dynamic so it can change over time.</a:t>
            </a:r>
          </a:p>
          <a:p>
            <a:r>
              <a:rPr lang="en-US" dirty="0"/>
              <a:t>as a global variable or environment variable </a:t>
            </a:r>
            <a:endParaRPr lang="en-US" dirty="0">
              <a:ea typeface="Calibri"/>
              <a:cs typeface="Calibri"/>
            </a:endParaRPr>
          </a:p>
          <a:p>
            <a:endParaRPr lang="en-US" dirty="0">
              <a:ea typeface="Calibri"/>
              <a:cs typeface="Calibri"/>
            </a:endParaRPr>
          </a:p>
        </p:txBody>
      </p:sp>
      <p:sp>
        <p:nvSpPr>
          <p:cNvPr id="4" name="Segnaposto numero diapositiva 3"/>
          <p:cNvSpPr>
            <a:spLocks noGrp="1"/>
          </p:cNvSpPr>
          <p:nvPr>
            <p:ph type="sldNum" sz="quarter" idx="5"/>
          </p:nvPr>
        </p:nvSpPr>
        <p:spPr/>
        <p:txBody>
          <a:bodyPr/>
          <a:lstStyle/>
          <a:p>
            <a:fld id="{5071D96E-4CA2-485E-9EE5-CEB7143ACC3B}" type="slidenum">
              <a:rPr lang="en-US" smtClean="0"/>
              <a:t>13</a:t>
            </a:fld>
            <a:endParaRPr lang="en-US"/>
          </a:p>
        </p:txBody>
      </p:sp>
    </p:spTree>
    <p:extLst>
      <p:ext uri="{BB962C8B-B14F-4D97-AF65-F5344CB8AC3E}">
        <p14:creationId xmlns:p14="http://schemas.microsoft.com/office/powerpoint/2010/main" val="2149641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Direct acyclic graph each node is direct from an earlier node is a single direction. No possible to come back to a previous node (not important of time)</a:t>
            </a:r>
          </a:p>
          <a:p>
            <a:r>
              <a:rPr lang="en-US" dirty="0"/>
              <a:t>Remember difference index and object store</a:t>
            </a:r>
            <a:endParaRPr lang="en-US" dirty="0">
              <a:ea typeface="Calibri"/>
              <a:cs typeface="Calibri"/>
            </a:endParaRPr>
          </a:p>
          <a:p>
            <a:r>
              <a:rPr lang="en-US" dirty="0"/>
              <a:t>Different commit object can point to the same tree</a:t>
            </a:r>
            <a:endParaRPr lang="en-US" dirty="0">
              <a:ea typeface="Calibri"/>
              <a:cs typeface="Calibri"/>
            </a:endParaRPr>
          </a:p>
          <a:p>
            <a:r>
              <a:rPr lang="en-US" dirty="0"/>
              <a:t>Not important time of commits</a:t>
            </a:r>
            <a:endParaRPr lang="en-US" dirty="0">
              <a:ea typeface="Calibri"/>
              <a:cs typeface="Calibri"/>
            </a:endParaRPr>
          </a:p>
          <a:p>
            <a:r>
              <a:rPr lang="en-US" dirty="0"/>
              <a:t>Th </a:t>
            </a:r>
            <a:r>
              <a:rPr lang="en-US" dirty="0" err="1"/>
              <a:t>eroot</a:t>
            </a:r>
            <a:r>
              <a:rPr lang="en-US" dirty="0"/>
              <a:t> commit is the only one with no parent commit</a:t>
            </a:r>
            <a:endParaRPr lang="en-US" dirty="0">
              <a:ea typeface="Calibri"/>
              <a:cs typeface="Calibri"/>
            </a:endParaRPr>
          </a:p>
          <a:p>
            <a:r>
              <a:rPr lang="en-US" dirty="0"/>
              <a:t>A merge commit can have more then on parent commit</a:t>
            </a:r>
            <a:endParaRPr lang="en-US" dirty="0">
              <a:ea typeface="Calibri"/>
              <a:cs typeface="Calibri"/>
            </a:endParaRPr>
          </a:p>
          <a:p>
            <a:r>
              <a:rPr lang="en-US" dirty="0"/>
              <a:t>A commit with one of more child is where a diverge is starting</a:t>
            </a:r>
          </a:p>
          <a:p>
            <a:endParaRPr lang="en-US" dirty="0">
              <a:ea typeface="Calibri"/>
              <a:cs typeface="Calibri"/>
            </a:endParaRPr>
          </a:p>
          <a:p>
            <a:r>
              <a:rPr lang="en-US" dirty="0"/>
              <a:t>A </a:t>
            </a:r>
            <a:r>
              <a:rPr lang="en-US" b="1" dirty="0"/>
              <a:t>directed acyclic graph (DAG)</a:t>
            </a:r>
            <a:r>
              <a:rPr lang="en-US" dirty="0"/>
              <a:t> is a conceptual representation of a series of activities. The order of the activities is depicted by a graph, which is visually presented as a set of circles, each one representing an activity, some of which are connected by lines, which represent the flow from one activity to another. Each circle is known as a “vertex” and each line is known as an “edge.” “Directed” means that each edge has a defined direction, so each edge necessarily represents a single directional flow from one vertex to another. “Acyclic” means that there are no loops (i.e., “cycles”) in the graph, so that for any given vertex, if you follow an edge that connects that vertex to another, there is no path in the graph to get back to that initial vertex.</a:t>
            </a:r>
          </a:p>
        </p:txBody>
      </p:sp>
      <p:sp>
        <p:nvSpPr>
          <p:cNvPr id="4" name="Segnaposto numero diapositiva 3"/>
          <p:cNvSpPr>
            <a:spLocks noGrp="1"/>
          </p:cNvSpPr>
          <p:nvPr>
            <p:ph type="sldNum" sz="quarter" idx="5"/>
          </p:nvPr>
        </p:nvSpPr>
        <p:spPr/>
        <p:txBody>
          <a:bodyPr/>
          <a:lstStyle/>
          <a:p>
            <a:fld id="{5071D96E-4CA2-485E-9EE5-CEB7143ACC3B}" type="slidenum">
              <a:rPr lang="en-US" smtClean="0"/>
              <a:t>14</a:t>
            </a:fld>
            <a:endParaRPr lang="en-US"/>
          </a:p>
        </p:txBody>
      </p:sp>
    </p:spTree>
    <p:extLst>
      <p:ext uri="{BB962C8B-B14F-4D97-AF65-F5344CB8AC3E}">
        <p14:creationId xmlns:p14="http://schemas.microsoft.com/office/powerpoint/2010/main" val="304528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commit is a </a:t>
            </a:r>
            <a:r>
              <a:rPr lang="en-US" err="1"/>
              <a:t>snashot</a:t>
            </a:r>
            <a:r>
              <a:rPr lang="en-US"/>
              <a:t> capturing the current state of a repository at a moment in time like a photos, is not a Delta of changes. So a commit is the whole project. Is immutable. Commit point to a tree the tree point to blobs or other tree and has </a:t>
            </a:r>
            <a:r>
              <a:rPr lang="en-US" err="1"/>
              <a:t>metdata</a:t>
            </a:r>
            <a:r>
              <a:rPr lang="en-US"/>
              <a:t> on the blob. </a:t>
            </a:r>
          </a:p>
          <a:p>
            <a:r>
              <a:rPr lang="en-US"/>
              <a:t>How to </a:t>
            </a:r>
            <a:r>
              <a:rPr lang="en-US" err="1"/>
              <a:t>achive</a:t>
            </a:r>
            <a:r>
              <a:rPr lang="en-US"/>
              <a:t> that through a rebase interactive if you have bad commit</a:t>
            </a:r>
          </a:p>
          <a:p>
            <a:r>
              <a:rPr lang="en-US"/>
              <a:t>Use the index to be ready to create a commit</a:t>
            </a:r>
          </a:p>
        </p:txBody>
      </p:sp>
      <p:sp>
        <p:nvSpPr>
          <p:cNvPr id="4" name="Slide Number Placeholder 3"/>
          <p:cNvSpPr>
            <a:spLocks noGrp="1"/>
          </p:cNvSpPr>
          <p:nvPr>
            <p:ph type="sldNum" sz="quarter" idx="5"/>
          </p:nvPr>
        </p:nvSpPr>
        <p:spPr/>
        <p:txBody>
          <a:bodyPr/>
          <a:lstStyle/>
          <a:p>
            <a:fld id="{5071D96E-4CA2-485E-9EE5-CEB7143ACC3B}" type="slidenum">
              <a:rPr lang="en-US" smtClean="0"/>
              <a:t>15</a:t>
            </a:fld>
            <a:endParaRPr lang="en-US"/>
          </a:p>
        </p:txBody>
      </p:sp>
    </p:spTree>
    <p:extLst>
      <p:ext uri="{BB962C8B-B14F-4D97-AF65-F5344CB8AC3E}">
        <p14:creationId xmlns:p14="http://schemas.microsoft.com/office/powerpoint/2010/main" val="739163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remove something in one commit and add that in a second commit difficult to see bot atomic</a:t>
            </a:r>
          </a:p>
          <a:p>
            <a:endParaRPr lang="en-US"/>
          </a:p>
          <a:p>
            <a:r>
              <a:rPr lang="en-US"/>
              <a:t>Realistic </a:t>
            </a:r>
            <a:r>
              <a:rPr lang="en-US" err="1"/>
              <a:t>hystoric</a:t>
            </a:r>
            <a:r>
              <a:rPr lang="en-US"/>
              <a:t> every commit is retained and nothing is changed </a:t>
            </a:r>
          </a:p>
          <a:p>
            <a:r>
              <a:rPr lang="en-US"/>
              <a:t>	fine grained</a:t>
            </a:r>
          </a:p>
          <a:p>
            <a:r>
              <a:rPr lang="en-US"/>
              <a:t>	didactic only best work</a:t>
            </a:r>
          </a:p>
          <a:p>
            <a:r>
              <a:rPr lang="en-US"/>
              <a:t>Pay attention to clean history if you are not alone of work on that branch </a:t>
            </a:r>
          </a:p>
          <a:p>
            <a:r>
              <a:rPr lang="en-US"/>
              <a:t>Use always Push with lease so that if there are new change in the remote repo you will be notify</a:t>
            </a:r>
          </a:p>
        </p:txBody>
      </p:sp>
      <p:sp>
        <p:nvSpPr>
          <p:cNvPr id="4" name="Slide Number Placeholder 3"/>
          <p:cNvSpPr>
            <a:spLocks noGrp="1"/>
          </p:cNvSpPr>
          <p:nvPr>
            <p:ph type="sldNum" sz="quarter" idx="5"/>
          </p:nvPr>
        </p:nvSpPr>
        <p:spPr/>
        <p:txBody>
          <a:bodyPr/>
          <a:lstStyle/>
          <a:p>
            <a:fld id="{5071D96E-4CA2-485E-9EE5-CEB7143ACC3B}" type="slidenum">
              <a:rPr lang="en-US" smtClean="0"/>
              <a:t>16</a:t>
            </a:fld>
            <a:endParaRPr lang="en-US"/>
          </a:p>
        </p:txBody>
      </p:sp>
    </p:spTree>
    <p:extLst>
      <p:ext uri="{BB962C8B-B14F-4D97-AF65-F5344CB8AC3E}">
        <p14:creationId xmlns:p14="http://schemas.microsoft.com/office/powerpoint/2010/main" val="1715656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ea typeface="Calibri"/>
                <a:cs typeface="Calibri"/>
              </a:rPr>
              <a:t>Can be set a template in git extension</a:t>
            </a:r>
          </a:p>
        </p:txBody>
      </p:sp>
      <p:sp>
        <p:nvSpPr>
          <p:cNvPr id="4" name="Segnaposto numero diapositiva 3"/>
          <p:cNvSpPr>
            <a:spLocks noGrp="1"/>
          </p:cNvSpPr>
          <p:nvPr>
            <p:ph type="sldNum" sz="quarter" idx="5"/>
          </p:nvPr>
        </p:nvSpPr>
        <p:spPr/>
        <p:txBody>
          <a:bodyPr/>
          <a:lstStyle/>
          <a:p>
            <a:fld id="{BD9C3A12-1E0F-412B-B376-8089A55D946C}" type="slidenum">
              <a:rPr lang="uk-UA" smtClean="0"/>
              <a:t>17</a:t>
            </a:fld>
            <a:endParaRPr lang="uk-UA"/>
          </a:p>
        </p:txBody>
      </p:sp>
    </p:spTree>
    <p:extLst>
      <p:ext uri="{BB962C8B-B14F-4D97-AF65-F5344CB8AC3E}">
        <p14:creationId xmlns:p14="http://schemas.microsoft.com/office/powerpoint/2010/main" val="2696626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Bynary</a:t>
            </a:r>
            <a:r>
              <a:rPr lang="en-US"/>
              <a:t> search algorithm</a:t>
            </a:r>
          </a:p>
          <a:p>
            <a:r>
              <a:rPr lang="en-US"/>
              <a:t>You can use a script or </a:t>
            </a:r>
            <a:r>
              <a:rPr lang="en-US" err="1"/>
              <a:t>sayd</a:t>
            </a:r>
            <a:r>
              <a:rPr lang="en-US"/>
              <a:t> god </a:t>
            </a:r>
            <a:r>
              <a:rPr lang="en-US" err="1"/>
              <a:t>badi</a:t>
            </a:r>
            <a:endParaRPr lang="en-US"/>
          </a:p>
        </p:txBody>
      </p:sp>
      <p:sp>
        <p:nvSpPr>
          <p:cNvPr id="4" name="Slide Number Placeholder 3"/>
          <p:cNvSpPr>
            <a:spLocks noGrp="1"/>
          </p:cNvSpPr>
          <p:nvPr>
            <p:ph type="sldNum" sz="quarter" idx="5"/>
          </p:nvPr>
        </p:nvSpPr>
        <p:spPr/>
        <p:txBody>
          <a:bodyPr/>
          <a:lstStyle/>
          <a:p>
            <a:fld id="{5071D96E-4CA2-485E-9EE5-CEB7143ACC3B}" type="slidenum">
              <a:rPr lang="en-US" smtClean="0"/>
              <a:t>18</a:t>
            </a:fld>
            <a:endParaRPr lang="en-US"/>
          </a:p>
        </p:txBody>
      </p:sp>
    </p:spTree>
    <p:extLst>
      <p:ext uri="{BB962C8B-B14F-4D97-AF65-F5344CB8AC3E}">
        <p14:creationId xmlns:p14="http://schemas.microsoft.com/office/powerpoint/2010/main" val="347466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071D96E-4CA2-485E-9EE5-CEB7143ACC3B}" type="slidenum">
              <a:rPr lang="en-US" smtClean="0"/>
              <a:t>19</a:t>
            </a:fld>
            <a:endParaRPr lang="en-US"/>
          </a:p>
        </p:txBody>
      </p:sp>
    </p:spTree>
    <p:extLst>
      <p:ext uri="{BB962C8B-B14F-4D97-AF65-F5344CB8AC3E}">
        <p14:creationId xmlns:p14="http://schemas.microsoft.com/office/powerpoint/2010/main" val="2626268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So  subtrees</a:t>
            </a:r>
            <a:endParaRPr lang="LID4096"/>
          </a:p>
        </p:txBody>
      </p:sp>
      <p:sp>
        <p:nvSpPr>
          <p:cNvPr id="4" name="Segnaposto numero diapositiva 3"/>
          <p:cNvSpPr>
            <a:spLocks noGrp="1"/>
          </p:cNvSpPr>
          <p:nvPr>
            <p:ph type="sldNum" sz="quarter" idx="5"/>
          </p:nvPr>
        </p:nvSpPr>
        <p:spPr/>
        <p:txBody>
          <a:bodyPr/>
          <a:lstStyle/>
          <a:p>
            <a:fld id="{5071D96E-4CA2-485E-9EE5-CEB7143ACC3B}" type="slidenum">
              <a:rPr lang="en-US" smtClean="0"/>
              <a:t>20</a:t>
            </a:fld>
            <a:endParaRPr lang="en-US"/>
          </a:p>
        </p:txBody>
      </p:sp>
    </p:spTree>
    <p:extLst>
      <p:ext uri="{BB962C8B-B14F-4D97-AF65-F5344CB8AC3E}">
        <p14:creationId xmlns:p14="http://schemas.microsoft.com/office/powerpoint/2010/main" val="693607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it-IT" b="1" dirty="0"/>
              <a:t>Cognitive </a:t>
            </a:r>
            <a:r>
              <a:rPr lang="it-IT" b="1" dirty="0" err="1"/>
              <a:t>dissonance</a:t>
            </a:r>
            <a:endParaRPr lang="it-IT" dirty="0" err="1"/>
          </a:p>
        </p:txBody>
      </p:sp>
      <p:sp>
        <p:nvSpPr>
          <p:cNvPr id="4" name="Espace réservé du numéro de diapositive 3"/>
          <p:cNvSpPr>
            <a:spLocks noGrp="1"/>
          </p:cNvSpPr>
          <p:nvPr>
            <p:ph type="sldNum" sz="quarter" idx="5"/>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2167568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D9C3A12-1E0F-412B-B376-8089A55D946C}" type="slidenum">
              <a:rPr lang="uk-UA" smtClean="0"/>
              <a:t>21</a:t>
            </a:fld>
            <a:endParaRPr lang="uk-UA"/>
          </a:p>
        </p:txBody>
      </p:sp>
    </p:spTree>
    <p:extLst>
      <p:ext uri="{BB962C8B-B14F-4D97-AF65-F5344CB8AC3E}">
        <p14:creationId xmlns:p14="http://schemas.microsoft.com/office/powerpoint/2010/main" val="886506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Il </a:t>
            </a:r>
            <a:r>
              <a:rPr lang="en-US" b="1" dirty="0" err="1"/>
              <a:t>disastro</a:t>
            </a:r>
            <a:r>
              <a:rPr lang="en-US" b="1" dirty="0"/>
              <a:t> del </a:t>
            </a:r>
            <a:r>
              <a:rPr lang="en-US" b="1" dirty="0" err="1"/>
              <a:t>Vajont</a:t>
            </a:r>
            <a:r>
              <a:rPr lang="en-US" dirty="0"/>
              <a:t> (</a:t>
            </a:r>
            <a:r>
              <a:rPr lang="en-US" dirty="0" err="1"/>
              <a:t>pronuncia</a:t>
            </a:r>
            <a:r>
              <a:rPr lang="en-US" dirty="0"/>
              <a:t>: </a:t>
            </a:r>
            <a:r>
              <a:rPr lang="en-US" dirty="0">
                <a:hlinkClick r:id="rId3"/>
              </a:rPr>
              <a:t>/vaˈjɔnt/</a:t>
            </a:r>
            <a:r>
              <a:rPr lang="en-US" dirty="0">
                <a:hlinkClick r:id="rId4"/>
              </a:rPr>
              <a:t>[2]</a:t>
            </a:r>
            <a:r>
              <a:rPr lang="en-US" dirty="0"/>
              <a:t>) </a:t>
            </a:r>
            <a:r>
              <a:rPr lang="en-US" dirty="0" err="1"/>
              <a:t>si</a:t>
            </a:r>
            <a:r>
              <a:rPr lang="en-US" dirty="0"/>
              <a:t> </a:t>
            </a:r>
            <a:r>
              <a:rPr lang="en-US" dirty="0" err="1"/>
              <a:t>verificò</a:t>
            </a:r>
            <a:r>
              <a:rPr lang="en-US" dirty="0"/>
              <a:t> la sera del 9 </a:t>
            </a:r>
            <a:r>
              <a:rPr lang="en-US" dirty="0" err="1"/>
              <a:t>ottobre</a:t>
            </a:r>
            <a:r>
              <a:rPr lang="en-US" dirty="0"/>
              <a:t> 1963, </a:t>
            </a:r>
            <a:r>
              <a:rPr lang="en-US" dirty="0" err="1"/>
              <a:t>nel</a:t>
            </a:r>
            <a:r>
              <a:rPr lang="en-US" dirty="0"/>
              <a:t> neo-</a:t>
            </a:r>
            <a:r>
              <a:rPr lang="en-US" dirty="0">
                <a:hlinkClick r:id="rId5"/>
              </a:rPr>
              <a:t>bacino idroelettrico</a:t>
            </a:r>
            <a:r>
              <a:rPr lang="en-US" dirty="0"/>
              <a:t> </a:t>
            </a:r>
            <a:r>
              <a:rPr lang="en-US" dirty="0" err="1"/>
              <a:t>artificiale</a:t>
            </a:r>
            <a:r>
              <a:rPr lang="en-US" dirty="0"/>
              <a:t> del </a:t>
            </a:r>
            <a:r>
              <a:rPr lang="en-US" dirty="0">
                <a:hlinkClick r:id="rId6"/>
              </a:rPr>
              <a:t>torrente Vajont</a:t>
            </a:r>
            <a:r>
              <a:rPr lang="en-US" dirty="0"/>
              <a:t> nell'</a:t>
            </a:r>
            <a:r>
              <a:rPr lang="en-US" dirty="0">
                <a:hlinkClick r:id="rId7"/>
              </a:rPr>
              <a:t>omonima valle</a:t>
            </a:r>
            <a:r>
              <a:rPr lang="en-US" dirty="0"/>
              <a:t> (al confine </a:t>
            </a:r>
            <a:r>
              <a:rPr lang="en-US" dirty="0" err="1"/>
              <a:t>tra</a:t>
            </a:r>
            <a:r>
              <a:rPr lang="en-US" dirty="0"/>
              <a:t> </a:t>
            </a:r>
            <a:r>
              <a:rPr lang="en-US" dirty="0">
                <a:hlinkClick r:id="rId8"/>
              </a:rPr>
              <a:t>Friuli-Venezia Giulia</a:t>
            </a:r>
            <a:r>
              <a:rPr lang="en-US" dirty="0"/>
              <a:t> e </a:t>
            </a:r>
            <a:r>
              <a:rPr lang="en-US" dirty="0">
                <a:hlinkClick r:id="rId9"/>
              </a:rPr>
              <a:t>Veneto</a:t>
            </a:r>
            <a:r>
              <a:rPr lang="en-US" dirty="0"/>
              <a:t>), </a:t>
            </a:r>
            <a:r>
              <a:rPr lang="en-US" dirty="0" err="1"/>
              <a:t>quando</a:t>
            </a:r>
            <a:r>
              <a:rPr lang="en-US" dirty="0"/>
              <a:t> </a:t>
            </a:r>
            <a:r>
              <a:rPr lang="en-US" dirty="0" err="1"/>
              <a:t>una</a:t>
            </a:r>
            <a:r>
              <a:rPr lang="en-US" dirty="0"/>
              <a:t> </a:t>
            </a:r>
            <a:r>
              <a:rPr lang="en-US" dirty="0">
                <a:hlinkClick r:id="rId10"/>
              </a:rPr>
              <a:t>frana</a:t>
            </a:r>
            <a:r>
              <a:rPr lang="en-US" dirty="0"/>
              <a:t> </a:t>
            </a:r>
            <a:r>
              <a:rPr lang="en-US" dirty="0" err="1"/>
              <a:t>precipitò</a:t>
            </a:r>
            <a:r>
              <a:rPr lang="en-US" dirty="0"/>
              <a:t> dal </a:t>
            </a:r>
            <a:r>
              <a:rPr lang="en-US" dirty="0" err="1"/>
              <a:t>soprastante</a:t>
            </a:r>
            <a:r>
              <a:rPr lang="en-US" dirty="0"/>
              <a:t> </a:t>
            </a:r>
            <a:r>
              <a:rPr lang="en-US" dirty="0" err="1"/>
              <a:t>pendio</a:t>
            </a:r>
            <a:r>
              <a:rPr lang="en-US" dirty="0"/>
              <a:t> del </a:t>
            </a:r>
            <a:r>
              <a:rPr lang="en-US" dirty="0">
                <a:hlinkClick r:id="rId11"/>
              </a:rPr>
              <a:t>Monte Toc</a:t>
            </a:r>
            <a:r>
              <a:rPr lang="en-US" dirty="0"/>
              <a:t> </a:t>
            </a:r>
            <a:r>
              <a:rPr lang="en-US" dirty="0" err="1"/>
              <a:t>nelle</a:t>
            </a:r>
            <a:r>
              <a:rPr lang="en-US" dirty="0"/>
              <a:t> </a:t>
            </a:r>
            <a:r>
              <a:rPr lang="en-US" dirty="0" err="1"/>
              <a:t>acque</a:t>
            </a:r>
            <a:r>
              <a:rPr lang="en-US" dirty="0"/>
              <a:t> del </a:t>
            </a:r>
            <a:r>
              <a:rPr lang="en-US" dirty="0" err="1"/>
              <a:t>bacino</a:t>
            </a:r>
            <a:r>
              <a:rPr lang="en-US" dirty="0"/>
              <a:t> </a:t>
            </a:r>
            <a:r>
              <a:rPr lang="en-US" dirty="0" err="1"/>
              <a:t>alpino</a:t>
            </a:r>
            <a:r>
              <a:rPr lang="en-US" dirty="0"/>
              <a:t> </a:t>
            </a:r>
            <a:r>
              <a:rPr lang="en-US" dirty="0" err="1"/>
              <a:t>realizzato</a:t>
            </a:r>
            <a:r>
              <a:rPr lang="en-US" dirty="0"/>
              <a:t> con </a:t>
            </a:r>
            <a:r>
              <a:rPr lang="en-US" dirty="0" err="1"/>
              <a:t>l'omonima</a:t>
            </a:r>
            <a:r>
              <a:rPr lang="en-US" dirty="0"/>
              <a:t> </a:t>
            </a:r>
            <a:r>
              <a:rPr lang="en-US" dirty="0">
                <a:hlinkClick r:id="rId12"/>
              </a:rPr>
              <a:t>diga</a:t>
            </a:r>
            <a:r>
              <a:rPr lang="en-US" dirty="0"/>
              <a:t>; la </a:t>
            </a:r>
            <a:r>
              <a:rPr lang="en-US" dirty="0" err="1"/>
              <a:t>conseguente</a:t>
            </a:r>
            <a:r>
              <a:rPr lang="en-US" dirty="0"/>
              <a:t> </a:t>
            </a:r>
            <a:r>
              <a:rPr lang="en-US" dirty="0" err="1"/>
              <a:t>tracimazione</a:t>
            </a:r>
            <a:r>
              <a:rPr lang="en-US" dirty="0"/>
              <a:t> </a:t>
            </a:r>
            <a:r>
              <a:rPr lang="en-US" dirty="0" err="1"/>
              <a:t>dell'acqua</a:t>
            </a:r>
            <a:r>
              <a:rPr lang="en-US" dirty="0"/>
              <a:t> </a:t>
            </a:r>
            <a:r>
              <a:rPr lang="en-US" dirty="0" err="1"/>
              <a:t>contenuta</a:t>
            </a:r>
            <a:r>
              <a:rPr lang="en-US" dirty="0"/>
              <a:t> </a:t>
            </a:r>
            <a:r>
              <a:rPr lang="en-US" dirty="0" err="1"/>
              <a:t>nell'invaso</a:t>
            </a:r>
            <a:r>
              <a:rPr lang="en-US" dirty="0"/>
              <a:t>, con </a:t>
            </a:r>
            <a:r>
              <a:rPr lang="en-US" dirty="0" err="1"/>
              <a:t>effetto</a:t>
            </a:r>
            <a:r>
              <a:rPr lang="en-US" dirty="0"/>
              <a:t> di </a:t>
            </a:r>
            <a:r>
              <a:rPr lang="en-US" dirty="0" err="1"/>
              <a:t>dilavamento</a:t>
            </a:r>
            <a:r>
              <a:rPr lang="en-US" dirty="0"/>
              <a:t> </a:t>
            </a:r>
            <a:r>
              <a:rPr lang="en-US" dirty="0" err="1"/>
              <a:t>delle</a:t>
            </a:r>
            <a:r>
              <a:rPr lang="en-US" dirty="0"/>
              <a:t> </a:t>
            </a:r>
            <a:r>
              <a:rPr lang="en-US" dirty="0" err="1"/>
              <a:t>sponde</a:t>
            </a:r>
            <a:r>
              <a:rPr lang="en-US" dirty="0"/>
              <a:t> del </a:t>
            </a:r>
            <a:r>
              <a:rPr lang="en-US" dirty="0" err="1"/>
              <a:t>lago</a:t>
            </a:r>
            <a:r>
              <a:rPr lang="en-US" dirty="0"/>
              <a:t>, </a:t>
            </a:r>
            <a:r>
              <a:rPr lang="en-US" dirty="0" err="1"/>
              <a:t>coinvolse</a:t>
            </a:r>
            <a:r>
              <a:rPr lang="en-US" dirty="0"/>
              <a:t> prima </a:t>
            </a:r>
            <a:r>
              <a:rPr lang="en-US" dirty="0">
                <a:hlinkClick r:id="rId13"/>
              </a:rPr>
              <a:t>Erto e Casso</a:t>
            </a:r>
            <a:r>
              <a:rPr lang="en-US" dirty="0"/>
              <a:t>, </a:t>
            </a:r>
            <a:r>
              <a:rPr lang="en-US" dirty="0" err="1"/>
              <a:t>paesi</a:t>
            </a:r>
            <a:r>
              <a:rPr lang="en-US" dirty="0"/>
              <a:t> </a:t>
            </a:r>
            <a:r>
              <a:rPr lang="en-US" dirty="0" err="1"/>
              <a:t>vicini</a:t>
            </a:r>
            <a:r>
              <a:rPr lang="en-US" dirty="0"/>
              <a:t> </a:t>
            </a:r>
            <a:r>
              <a:rPr lang="en-US" dirty="0" err="1"/>
              <a:t>alla</a:t>
            </a:r>
            <a:r>
              <a:rPr lang="en-US" dirty="0"/>
              <a:t> </a:t>
            </a:r>
            <a:r>
              <a:rPr lang="en-US" dirty="0" err="1"/>
              <a:t>riva</a:t>
            </a:r>
            <a:r>
              <a:rPr lang="en-US" dirty="0"/>
              <a:t> del </a:t>
            </a:r>
            <a:r>
              <a:rPr lang="en-US" dirty="0" err="1"/>
              <a:t>lago</a:t>
            </a:r>
            <a:r>
              <a:rPr lang="en-US" dirty="0"/>
              <a:t> dopo la </a:t>
            </a:r>
            <a:r>
              <a:rPr lang="en-US" dirty="0" err="1"/>
              <a:t>costruzione</a:t>
            </a:r>
            <a:r>
              <a:rPr lang="en-US" dirty="0"/>
              <a:t> </a:t>
            </a:r>
            <a:r>
              <a:rPr lang="en-US" dirty="0" err="1"/>
              <a:t>della</a:t>
            </a:r>
            <a:r>
              <a:rPr lang="en-US" dirty="0"/>
              <a:t> </a:t>
            </a:r>
            <a:r>
              <a:rPr lang="en-US" dirty="0" err="1"/>
              <a:t>diga</a:t>
            </a:r>
            <a:r>
              <a:rPr lang="en-US" dirty="0"/>
              <a:t>, </a:t>
            </a:r>
            <a:r>
              <a:rPr lang="en-US" dirty="0" err="1"/>
              <a:t>mentre</a:t>
            </a:r>
            <a:r>
              <a:rPr lang="en-US" dirty="0"/>
              <a:t> il </a:t>
            </a:r>
            <a:r>
              <a:rPr lang="en-US" dirty="0" err="1"/>
              <a:t>superamento</a:t>
            </a:r>
            <a:r>
              <a:rPr lang="en-US" dirty="0"/>
              <a:t> </a:t>
            </a:r>
            <a:r>
              <a:rPr lang="en-US" dirty="0" err="1"/>
              <a:t>della</a:t>
            </a:r>
            <a:r>
              <a:rPr lang="en-US" dirty="0"/>
              <a:t> </a:t>
            </a:r>
            <a:r>
              <a:rPr lang="en-US" dirty="0" err="1"/>
              <a:t>diga</a:t>
            </a:r>
            <a:r>
              <a:rPr lang="en-US" dirty="0"/>
              <a:t> da </a:t>
            </a:r>
            <a:r>
              <a:rPr lang="en-US" dirty="0" err="1"/>
              <a:t>parte</a:t>
            </a:r>
            <a:r>
              <a:rPr lang="en-US" dirty="0"/>
              <a:t> </a:t>
            </a:r>
            <a:r>
              <a:rPr lang="en-US" dirty="0" err="1"/>
              <a:t>dell'onda</a:t>
            </a:r>
            <a:r>
              <a:rPr lang="en-US" dirty="0"/>
              <a:t> </a:t>
            </a:r>
            <a:r>
              <a:rPr lang="en-US" dirty="0" err="1"/>
              <a:t>generata</a:t>
            </a:r>
            <a:r>
              <a:rPr lang="en-US" dirty="0"/>
              <a:t> </a:t>
            </a:r>
            <a:r>
              <a:rPr lang="en-US" dirty="0" err="1"/>
              <a:t>provocò</a:t>
            </a:r>
            <a:r>
              <a:rPr lang="en-US" dirty="0"/>
              <a:t> l'</a:t>
            </a:r>
            <a:r>
              <a:rPr lang="en-US" dirty="0">
                <a:hlinkClick r:id="rId14"/>
              </a:rPr>
              <a:t>inondazione</a:t>
            </a:r>
            <a:r>
              <a:rPr lang="en-US" dirty="0"/>
              <a:t> e </a:t>
            </a:r>
            <a:r>
              <a:rPr lang="en-US" dirty="0" err="1"/>
              <a:t>distruzione</a:t>
            </a:r>
            <a:r>
              <a:rPr lang="en-US" dirty="0"/>
              <a:t> </a:t>
            </a:r>
            <a:r>
              <a:rPr lang="en-US" dirty="0" err="1"/>
              <a:t>degli</a:t>
            </a:r>
            <a:r>
              <a:rPr lang="en-US" dirty="0"/>
              <a:t> </a:t>
            </a:r>
            <a:r>
              <a:rPr lang="en-US" dirty="0" err="1"/>
              <a:t>abitati</a:t>
            </a:r>
            <a:r>
              <a:rPr lang="en-US" dirty="0"/>
              <a:t> del </a:t>
            </a:r>
            <a:r>
              <a:rPr lang="en-US" dirty="0">
                <a:hlinkClick r:id="rId15"/>
              </a:rPr>
              <a:t>fondovalle</a:t>
            </a:r>
            <a:r>
              <a:rPr lang="en-US" dirty="0"/>
              <a:t> </a:t>
            </a:r>
            <a:r>
              <a:rPr lang="en-US" dirty="0">
                <a:hlinkClick r:id="rId9"/>
              </a:rPr>
              <a:t>veneto</a:t>
            </a:r>
            <a:r>
              <a:rPr lang="en-US" dirty="0"/>
              <a:t>, </a:t>
            </a:r>
            <a:r>
              <a:rPr lang="en-US" dirty="0" err="1"/>
              <a:t>tra</a:t>
            </a:r>
            <a:r>
              <a:rPr lang="en-US" dirty="0"/>
              <a:t> cui </a:t>
            </a:r>
            <a:r>
              <a:rPr lang="en-US" dirty="0">
                <a:hlinkClick r:id="rId16"/>
              </a:rPr>
              <a:t>Longarone</a:t>
            </a:r>
            <a:r>
              <a:rPr lang="en-US" dirty="0"/>
              <a:t>, e la </a:t>
            </a:r>
            <a:r>
              <a:rPr lang="en-US" dirty="0" err="1"/>
              <a:t>morte</a:t>
            </a:r>
            <a:r>
              <a:rPr lang="en-US" dirty="0"/>
              <a:t> di 1.917 </a:t>
            </a:r>
            <a:r>
              <a:rPr lang="en-US" dirty="0" err="1"/>
              <a:t>persone</a:t>
            </a:r>
            <a:r>
              <a:rPr lang="en-US" dirty="0"/>
              <a:t>, </a:t>
            </a:r>
            <a:r>
              <a:rPr lang="en-US" dirty="0" err="1"/>
              <a:t>tra</a:t>
            </a:r>
            <a:r>
              <a:rPr lang="en-US" dirty="0"/>
              <a:t> cui 487 bambini e </a:t>
            </a:r>
            <a:r>
              <a:rPr lang="en-US" dirty="0" err="1"/>
              <a:t>adolescenti</a:t>
            </a:r>
            <a:r>
              <a:rPr lang="en-US" dirty="0">
                <a:hlinkClick r:id="rId17"/>
              </a:rPr>
              <a:t>[3]</a:t>
            </a:r>
            <a:r>
              <a:rPr lang="en-US" dirty="0"/>
              <a:t>.</a:t>
            </a:r>
            <a:endParaRPr lang="it-IT" dirty="0"/>
          </a:p>
          <a:p>
            <a:r>
              <a:rPr lang="en-US" dirty="0"/>
              <a:t>Le cause </a:t>
            </a:r>
            <a:r>
              <a:rPr lang="en-US" dirty="0" err="1"/>
              <a:t>della</a:t>
            </a:r>
            <a:r>
              <a:rPr lang="en-US" dirty="0"/>
              <a:t> </a:t>
            </a:r>
            <a:r>
              <a:rPr lang="en-US" dirty="0" err="1"/>
              <a:t>tragedia</a:t>
            </a:r>
            <a:r>
              <a:rPr lang="en-US" dirty="0"/>
              <a:t>, dopo </a:t>
            </a:r>
            <a:r>
              <a:rPr lang="en-US" dirty="0" err="1"/>
              <a:t>numerosi</a:t>
            </a:r>
            <a:r>
              <a:rPr lang="en-US" dirty="0"/>
              <a:t> </a:t>
            </a:r>
            <a:r>
              <a:rPr lang="en-US" dirty="0" err="1"/>
              <a:t>dibattiti</a:t>
            </a:r>
            <a:r>
              <a:rPr lang="en-US" dirty="0"/>
              <a:t>, </a:t>
            </a:r>
            <a:r>
              <a:rPr lang="en-US" dirty="0" err="1"/>
              <a:t>processi</a:t>
            </a:r>
            <a:r>
              <a:rPr lang="en-US" dirty="0"/>
              <a:t> e </a:t>
            </a:r>
            <a:r>
              <a:rPr lang="en-US" dirty="0" err="1"/>
              <a:t>opere</a:t>
            </a:r>
            <a:r>
              <a:rPr lang="en-US" dirty="0"/>
              <a:t> di </a:t>
            </a:r>
            <a:r>
              <a:rPr lang="en-US" dirty="0" err="1"/>
              <a:t>letteratura</a:t>
            </a:r>
            <a:r>
              <a:rPr lang="en-US" dirty="0"/>
              <a:t>, </a:t>
            </a:r>
            <a:r>
              <a:rPr lang="en-US" dirty="0" err="1"/>
              <a:t>furono</a:t>
            </a:r>
            <a:r>
              <a:rPr lang="en-US" dirty="0"/>
              <a:t> </a:t>
            </a:r>
            <a:r>
              <a:rPr lang="en-US" dirty="0" err="1"/>
              <a:t>ricondotte</a:t>
            </a:r>
            <a:r>
              <a:rPr lang="en-US" dirty="0"/>
              <a:t> ai </a:t>
            </a:r>
            <a:r>
              <a:rPr lang="en-US" dirty="0" err="1"/>
              <a:t>progettisti</a:t>
            </a:r>
            <a:r>
              <a:rPr lang="en-US" dirty="0"/>
              <a:t> e </a:t>
            </a:r>
            <a:r>
              <a:rPr lang="en-US" dirty="0" err="1"/>
              <a:t>dirigenti</a:t>
            </a:r>
            <a:r>
              <a:rPr lang="en-US" dirty="0"/>
              <a:t> </a:t>
            </a:r>
            <a:r>
              <a:rPr lang="en-US" dirty="0" err="1"/>
              <a:t>della</a:t>
            </a:r>
            <a:r>
              <a:rPr lang="en-US" dirty="0"/>
              <a:t> </a:t>
            </a:r>
            <a:r>
              <a:rPr lang="en-US" dirty="0">
                <a:hlinkClick r:id="rId18"/>
              </a:rPr>
              <a:t>SADE</a:t>
            </a:r>
            <a:r>
              <a:rPr lang="en-US" dirty="0"/>
              <a:t>, </a:t>
            </a:r>
            <a:r>
              <a:rPr lang="en-US" dirty="0" err="1"/>
              <a:t>ente</a:t>
            </a:r>
            <a:r>
              <a:rPr lang="en-US" dirty="0"/>
              <a:t> </a:t>
            </a:r>
            <a:r>
              <a:rPr lang="en-US" dirty="0" err="1"/>
              <a:t>gestore</a:t>
            </a:r>
            <a:r>
              <a:rPr lang="en-US" dirty="0"/>
              <a:t> </a:t>
            </a:r>
            <a:r>
              <a:rPr lang="en-US" dirty="0" err="1"/>
              <a:t>dell'opera</a:t>
            </a:r>
            <a:r>
              <a:rPr lang="en-US" dirty="0"/>
              <a:t> </a:t>
            </a:r>
            <a:r>
              <a:rPr lang="en-US" dirty="0" err="1"/>
              <a:t>fino</a:t>
            </a:r>
            <a:r>
              <a:rPr lang="en-US" dirty="0"/>
              <a:t> </a:t>
            </a:r>
            <a:r>
              <a:rPr lang="en-US" dirty="0" err="1"/>
              <a:t>alla</a:t>
            </a:r>
            <a:r>
              <a:rPr lang="en-US" dirty="0"/>
              <a:t> </a:t>
            </a:r>
            <a:r>
              <a:rPr lang="en-US" dirty="0">
                <a:hlinkClick r:id="rId19"/>
              </a:rPr>
              <a:t>nazionalizzazione</a:t>
            </a:r>
            <a:r>
              <a:rPr lang="en-US" dirty="0"/>
              <a:t>, </a:t>
            </a:r>
            <a:r>
              <a:rPr lang="en-US" dirty="0" err="1"/>
              <a:t>i</a:t>
            </a:r>
            <a:r>
              <a:rPr lang="en-US" dirty="0"/>
              <a:t> </a:t>
            </a:r>
            <a:r>
              <a:rPr lang="en-US" dirty="0" err="1"/>
              <a:t>quali</a:t>
            </a:r>
            <a:r>
              <a:rPr lang="en-US" dirty="0"/>
              <a:t> </a:t>
            </a:r>
            <a:r>
              <a:rPr lang="en-US" dirty="0" err="1"/>
              <a:t>occultarono</a:t>
            </a:r>
            <a:r>
              <a:rPr lang="en-US" dirty="0"/>
              <a:t> la non </a:t>
            </a:r>
            <a:r>
              <a:rPr lang="en-US" dirty="0" err="1"/>
              <a:t>idoneità</a:t>
            </a:r>
            <a:r>
              <a:rPr lang="en-US" dirty="0"/>
              <a:t> </a:t>
            </a:r>
            <a:r>
              <a:rPr lang="en-US" dirty="0" err="1"/>
              <a:t>dei</a:t>
            </a:r>
            <a:r>
              <a:rPr lang="en-US" dirty="0"/>
              <a:t> </a:t>
            </a:r>
            <a:r>
              <a:rPr lang="en-US" dirty="0" err="1"/>
              <a:t>versanti</a:t>
            </a:r>
            <a:r>
              <a:rPr lang="en-US" dirty="0"/>
              <a:t> del </a:t>
            </a:r>
            <a:r>
              <a:rPr lang="en-US" dirty="0" err="1"/>
              <a:t>bacino</a:t>
            </a:r>
            <a:r>
              <a:rPr lang="en-US" dirty="0"/>
              <a:t>, a </a:t>
            </a:r>
            <a:r>
              <a:rPr lang="en-US" dirty="0">
                <a:hlinkClick r:id="rId20"/>
              </a:rPr>
              <a:t>rischio idrogeologico</a:t>
            </a:r>
            <a:r>
              <a:rPr lang="en-US" dirty="0"/>
              <a:t>. Dopo la </a:t>
            </a:r>
            <a:r>
              <a:rPr lang="en-US" dirty="0" err="1"/>
              <a:t>costruzione</a:t>
            </a:r>
            <a:r>
              <a:rPr lang="en-US" dirty="0"/>
              <a:t> </a:t>
            </a:r>
            <a:r>
              <a:rPr lang="en-US" dirty="0" err="1"/>
              <a:t>della</a:t>
            </a:r>
            <a:r>
              <a:rPr lang="en-US" dirty="0"/>
              <a:t> </a:t>
            </a:r>
            <a:r>
              <a:rPr lang="en-US" dirty="0" err="1"/>
              <a:t>diga</a:t>
            </a:r>
            <a:r>
              <a:rPr lang="en-US" dirty="0"/>
              <a:t> </a:t>
            </a:r>
            <a:r>
              <a:rPr lang="en-US" dirty="0" err="1"/>
              <a:t>si</a:t>
            </a:r>
            <a:r>
              <a:rPr lang="en-US" dirty="0"/>
              <a:t> </a:t>
            </a:r>
            <a:r>
              <a:rPr lang="en-US" dirty="0" err="1"/>
              <a:t>scoprì</a:t>
            </a:r>
            <a:r>
              <a:rPr lang="en-US" dirty="0"/>
              <a:t> </a:t>
            </a:r>
            <a:r>
              <a:rPr lang="en-US" dirty="0" err="1"/>
              <a:t>infatti</a:t>
            </a:r>
            <a:r>
              <a:rPr lang="en-US" dirty="0"/>
              <a:t> </a:t>
            </a:r>
            <a:r>
              <a:rPr lang="en-US" dirty="0" err="1"/>
              <a:t>che</a:t>
            </a:r>
            <a:r>
              <a:rPr lang="en-US" dirty="0"/>
              <a:t> </a:t>
            </a:r>
            <a:r>
              <a:rPr lang="en-US" dirty="0" err="1"/>
              <a:t>i</a:t>
            </a:r>
            <a:r>
              <a:rPr lang="en-US" dirty="0"/>
              <a:t> </a:t>
            </a:r>
            <a:r>
              <a:rPr lang="en-US" dirty="0" err="1"/>
              <a:t>versanti</a:t>
            </a:r>
            <a:r>
              <a:rPr lang="en-US" dirty="0"/>
              <a:t> </a:t>
            </a:r>
            <a:r>
              <a:rPr lang="en-US" dirty="0" err="1"/>
              <a:t>avevano</a:t>
            </a:r>
            <a:r>
              <a:rPr lang="en-US" dirty="0"/>
              <a:t> </a:t>
            </a:r>
            <a:r>
              <a:rPr lang="en-US" dirty="0" err="1"/>
              <a:t>caratteristiche</a:t>
            </a:r>
            <a:r>
              <a:rPr lang="en-US" dirty="0"/>
              <a:t> </a:t>
            </a:r>
            <a:r>
              <a:rPr lang="en-US" dirty="0" err="1"/>
              <a:t>morfologiche</a:t>
            </a:r>
            <a:r>
              <a:rPr lang="en-US" dirty="0"/>
              <a:t> (</a:t>
            </a:r>
            <a:r>
              <a:rPr lang="en-US" dirty="0" err="1"/>
              <a:t>incoerenza</a:t>
            </a:r>
            <a:r>
              <a:rPr lang="en-US" dirty="0"/>
              <a:t> e </a:t>
            </a:r>
            <a:r>
              <a:rPr lang="en-US" dirty="0" err="1"/>
              <a:t>fragilità</a:t>
            </a:r>
            <a:r>
              <a:rPr lang="en-US" dirty="0"/>
              <a:t>) </a:t>
            </a:r>
            <a:r>
              <a:rPr lang="en-US" dirty="0" err="1"/>
              <a:t>tali</a:t>
            </a:r>
            <a:r>
              <a:rPr lang="en-US" dirty="0"/>
              <a:t> da non </a:t>
            </a:r>
            <a:r>
              <a:rPr lang="en-US" dirty="0" err="1"/>
              <a:t>renderli</a:t>
            </a:r>
            <a:r>
              <a:rPr lang="en-US" dirty="0"/>
              <a:t> </a:t>
            </a:r>
            <a:r>
              <a:rPr lang="en-US" dirty="0" err="1"/>
              <a:t>adatti</a:t>
            </a:r>
            <a:r>
              <a:rPr lang="en-US" dirty="0"/>
              <a:t> </a:t>
            </a:r>
            <a:r>
              <a:rPr lang="en-US" dirty="0" err="1"/>
              <a:t>ad</a:t>
            </a:r>
            <a:r>
              <a:rPr lang="en-US" dirty="0"/>
              <a:t> </a:t>
            </a:r>
            <a:r>
              <a:rPr lang="en-US" dirty="0" err="1"/>
              <a:t>essere</a:t>
            </a:r>
            <a:r>
              <a:rPr lang="en-US" dirty="0"/>
              <a:t> </a:t>
            </a:r>
            <a:r>
              <a:rPr lang="en-US" dirty="0" err="1"/>
              <a:t>lambiti</a:t>
            </a:r>
            <a:r>
              <a:rPr lang="en-US" dirty="0"/>
              <a:t> da un </a:t>
            </a:r>
            <a:r>
              <a:rPr lang="en-US" dirty="0" err="1"/>
              <a:t>serbatoio</a:t>
            </a:r>
            <a:r>
              <a:rPr lang="en-US" dirty="0"/>
              <a:t> </a:t>
            </a:r>
            <a:r>
              <a:rPr lang="en-US" dirty="0" err="1"/>
              <a:t>idroelettrico</a:t>
            </a:r>
            <a:r>
              <a:rPr lang="en-US" dirty="0"/>
              <a:t>. Nel </a:t>
            </a:r>
            <a:r>
              <a:rPr lang="en-US" dirty="0" err="1"/>
              <a:t>corso</a:t>
            </a:r>
            <a:r>
              <a:rPr lang="en-US" dirty="0"/>
              <a:t> </a:t>
            </a:r>
            <a:r>
              <a:rPr lang="en-US" dirty="0" err="1"/>
              <a:t>degli</a:t>
            </a:r>
            <a:r>
              <a:rPr lang="en-US" dirty="0"/>
              <a:t> anni </a:t>
            </a:r>
            <a:r>
              <a:rPr lang="en-US" dirty="0" err="1"/>
              <a:t>l'ente</a:t>
            </a:r>
            <a:r>
              <a:rPr lang="en-US" dirty="0"/>
              <a:t> </a:t>
            </a:r>
            <a:r>
              <a:rPr lang="en-US" dirty="0" err="1"/>
              <a:t>gestore</a:t>
            </a:r>
            <a:r>
              <a:rPr lang="en-US" dirty="0"/>
              <a:t> e </a:t>
            </a:r>
            <a:r>
              <a:rPr lang="en-US" dirty="0" err="1"/>
              <a:t>i</a:t>
            </a:r>
            <a:r>
              <a:rPr lang="en-US" dirty="0"/>
              <a:t> </a:t>
            </a:r>
            <a:r>
              <a:rPr lang="en-US" dirty="0" err="1"/>
              <a:t>suoi</a:t>
            </a:r>
            <a:r>
              <a:rPr lang="en-US" dirty="0"/>
              <a:t> </a:t>
            </a:r>
            <a:r>
              <a:rPr lang="en-US" dirty="0" err="1"/>
              <a:t>dirigenti</a:t>
            </a:r>
            <a:r>
              <a:rPr lang="en-US" dirty="0"/>
              <a:t>, </a:t>
            </a:r>
            <a:r>
              <a:rPr lang="en-US" dirty="0" err="1"/>
              <a:t>pur</a:t>
            </a:r>
            <a:r>
              <a:rPr lang="en-US" dirty="0"/>
              <a:t> </a:t>
            </a:r>
            <a:r>
              <a:rPr lang="en-US" dirty="0" err="1"/>
              <a:t>essendo</a:t>
            </a:r>
            <a:r>
              <a:rPr lang="en-US" dirty="0"/>
              <a:t> a </a:t>
            </a:r>
            <a:r>
              <a:rPr lang="en-US" dirty="0" err="1"/>
              <a:t>conoscenza</a:t>
            </a:r>
            <a:r>
              <a:rPr lang="en-US" dirty="0"/>
              <a:t> </a:t>
            </a:r>
            <a:r>
              <a:rPr lang="en-US" dirty="0" err="1"/>
              <a:t>della</a:t>
            </a:r>
            <a:r>
              <a:rPr lang="en-US" dirty="0"/>
              <a:t> </a:t>
            </a:r>
            <a:r>
              <a:rPr lang="en-US" dirty="0" err="1"/>
              <a:t>pericolosità</a:t>
            </a:r>
            <a:r>
              <a:rPr lang="en-US" dirty="0"/>
              <a:t>, </a:t>
            </a:r>
            <a:r>
              <a:rPr lang="en-US" dirty="0" err="1"/>
              <a:t>anche</a:t>
            </a:r>
            <a:r>
              <a:rPr lang="en-US" dirty="0"/>
              <a:t> se </a:t>
            </a:r>
            <a:r>
              <a:rPr lang="en-US" dirty="0" err="1"/>
              <a:t>supposta</a:t>
            </a:r>
            <a:r>
              <a:rPr lang="en-US" dirty="0"/>
              <a:t> </a:t>
            </a:r>
            <a:r>
              <a:rPr lang="en-US" dirty="0" err="1"/>
              <a:t>inferiore</a:t>
            </a:r>
            <a:r>
              <a:rPr lang="en-US" dirty="0"/>
              <a:t> a </a:t>
            </a:r>
            <a:r>
              <a:rPr lang="en-US" dirty="0" err="1"/>
              <a:t>quella</a:t>
            </a:r>
            <a:r>
              <a:rPr lang="en-US" dirty="0"/>
              <a:t> </a:t>
            </a:r>
            <a:r>
              <a:rPr lang="en-US" dirty="0" err="1"/>
              <a:t>effettivamente</a:t>
            </a:r>
            <a:r>
              <a:rPr lang="en-US" dirty="0"/>
              <a:t> </a:t>
            </a:r>
            <a:r>
              <a:rPr lang="en-US" dirty="0" err="1"/>
              <a:t>rivelatasi</a:t>
            </a:r>
            <a:r>
              <a:rPr lang="en-US" dirty="0"/>
              <a:t>, </a:t>
            </a:r>
            <a:r>
              <a:rPr lang="en-US" dirty="0" err="1"/>
              <a:t>coprirono</a:t>
            </a:r>
            <a:r>
              <a:rPr lang="en-US" dirty="0"/>
              <a:t> con </a:t>
            </a:r>
            <a:r>
              <a:rPr lang="en-US" dirty="0" err="1"/>
              <a:t>dolo</a:t>
            </a:r>
            <a:r>
              <a:rPr lang="en-US" dirty="0"/>
              <a:t> </a:t>
            </a:r>
            <a:r>
              <a:rPr lang="en-US" dirty="0" err="1"/>
              <a:t>i</a:t>
            </a:r>
            <a:r>
              <a:rPr lang="en-US" dirty="0"/>
              <a:t> </a:t>
            </a:r>
            <a:r>
              <a:rPr lang="en-US" dirty="0" err="1"/>
              <a:t>dati</a:t>
            </a:r>
            <a:r>
              <a:rPr lang="en-US" dirty="0"/>
              <a:t> a loro </a:t>
            </a:r>
            <a:r>
              <a:rPr lang="en-US" dirty="0" err="1"/>
              <a:t>disposizione</a:t>
            </a:r>
            <a:r>
              <a:rPr lang="en-US" dirty="0"/>
              <a:t>, con il </a:t>
            </a:r>
            <a:r>
              <a:rPr lang="en-US" dirty="0" err="1"/>
              <a:t>beneplacito</a:t>
            </a:r>
            <a:r>
              <a:rPr lang="en-US" dirty="0"/>
              <a:t> di </a:t>
            </a:r>
            <a:r>
              <a:rPr lang="en-US" dirty="0" err="1"/>
              <a:t>vari</a:t>
            </a:r>
            <a:r>
              <a:rPr lang="en-US" dirty="0"/>
              <a:t> </a:t>
            </a:r>
            <a:r>
              <a:rPr lang="en-US" dirty="0" err="1"/>
              <a:t>enti</a:t>
            </a:r>
            <a:r>
              <a:rPr lang="en-US" dirty="0"/>
              <a:t> a carattere locale e </a:t>
            </a:r>
            <a:r>
              <a:rPr lang="en-US" dirty="0" err="1"/>
              <a:t>nazionale</a:t>
            </a:r>
            <a:r>
              <a:rPr lang="en-US" dirty="0"/>
              <a:t>, </a:t>
            </a:r>
            <a:r>
              <a:rPr lang="en-US" dirty="0" err="1"/>
              <a:t>dai</a:t>
            </a:r>
            <a:r>
              <a:rPr lang="en-US" dirty="0"/>
              <a:t> </a:t>
            </a:r>
            <a:r>
              <a:rPr lang="en-US" dirty="0" err="1"/>
              <a:t>piccoli</a:t>
            </a:r>
            <a:r>
              <a:rPr lang="en-US" dirty="0"/>
              <a:t> </a:t>
            </a:r>
            <a:r>
              <a:rPr lang="en-US" dirty="0" err="1"/>
              <a:t>comuni</a:t>
            </a:r>
            <a:r>
              <a:rPr lang="en-US" dirty="0"/>
              <a:t> </a:t>
            </a:r>
            <a:r>
              <a:rPr lang="en-US" dirty="0" err="1"/>
              <a:t>interessati</a:t>
            </a:r>
            <a:r>
              <a:rPr lang="en-US" dirty="0"/>
              <a:t> </a:t>
            </a:r>
            <a:r>
              <a:rPr lang="en-US" dirty="0" err="1"/>
              <a:t>fino</a:t>
            </a:r>
            <a:r>
              <a:rPr lang="en-US" dirty="0"/>
              <a:t> al </a:t>
            </a:r>
            <a:r>
              <a:rPr lang="en-US" dirty="0">
                <a:hlinkClick r:id="rId21"/>
              </a:rPr>
              <a:t>Ministero dei lavori pubblici</a:t>
            </a:r>
            <a:r>
              <a:rPr lang="en-US" dirty="0"/>
              <a:t>.</a:t>
            </a:r>
            <a:endParaRPr lang="it-IT" dirty="0"/>
          </a:p>
          <a:p>
            <a:endParaRPr lang="en-US" dirty="0">
              <a:cs typeface="Calibri"/>
            </a:endParaRPr>
          </a:p>
        </p:txBody>
      </p:sp>
      <p:sp>
        <p:nvSpPr>
          <p:cNvPr id="4" name="Segnaposto numero diapositiva 3"/>
          <p:cNvSpPr>
            <a:spLocks noGrp="1"/>
          </p:cNvSpPr>
          <p:nvPr>
            <p:ph type="sldNum" sz="quarter" idx="5"/>
          </p:nvPr>
        </p:nvSpPr>
        <p:spPr/>
        <p:txBody>
          <a:bodyPr/>
          <a:lstStyle/>
          <a:p>
            <a:fld id="{BD9C3A12-1E0F-412B-B376-8089A55D946C}" type="slidenum">
              <a:rPr lang="uk-UA" smtClean="0"/>
              <a:t>4</a:t>
            </a:fld>
            <a:endParaRPr lang="uk-UA"/>
          </a:p>
        </p:txBody>
      </p:sp>
    </p:spTree>
    <p:extLst>
      <p:ext uri="{BB962C8B-B14F-4D97-AF65-F5344CB8AC3E}">
        <p14:creationId xmlns:p14="http://schemas.microsoft.com/office/powerpoint/2010/main" val="4213001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en-US" sz="7200" dirty="0"/>
              <a:t>Why I prepare this presentation because in my first working experience outside Italy in London in 10 minutes I get my first and unique explanation of git and the only in three months before I quit and move to Netherlands.  After that I decided to really  understand git and this is probably why I like this topic to avoid other people to hate git like me in London </a:t>
            </a:r>
            <a:r>
              <a:rPr lang="en-US" sz="7200" dirty="0">
                <a:sym typeface="Wingdings" panose="05000000000000000000" pitchFamily="2" charset="2"/>
              </a:rPr>
              <a:t></a:t>
            </a:r>
            <a:endParaRPr lang="en-US" sz="7200" dirty="0"/>
          </a:p>
          <a:p>
            <a:endParaRPr lang="en-US" sz="7200"/>
          </a:p>
          <a:p>
            <a:r>
              <a:rPr lang="en-US" sz="7200" dirty="0"/>
              <a:t>Why you are here. You are here because you found intriguing the description of the event or because </a:t>
            </a:r>
            <a:r>
              <a:rPr lang="en-US" sz="7200" dirty="0" err="1"/>
              <a:t>your</a:t>
            </a:r>
            <a:r>
              <a:rPr lang="en-US" sz="7200" dirty="0"/>
              <a:t> are close to the PG. But for one or the other reason you are here because you want to learn something new on git  or understand something deeper on the topic. This is an event thinking for person with some pre-experience on git also already </a:t>
            </a:r>
            <a:r>
              <a:rPr lang="en-US" sz="7200" dirty="0" err="1"/>
              <a:t>fro</a:t>
            </a:r>
            <a:r>
              <a:rPr lang="en-US" sz="7200" dirty="0"/>
              <a:t> several years, if you are a beginner you will probably struggle to follow the whole event but I hope you will get some guidelines to how study git to became not only a user of git but a professional user of git. With this slide I will try to highlighted the purpose of this event and for that I will use some </a:t>
            </a:r>
            <a:r>
              <a:rPr lang="en-US" sz="7200" dirty="0" err="1"/>
              <a:t>exprresso</a:t>
            </a:r>
            <a:r>
              <a:rPr lang="en-US" sz="7200" dirty="0"/>
              <a:t> machine. You can obtain very good coffee with the machine on the left without the need of knowledge about perfect pressure or how to grind the coffee or you can try to go for excellent coffee and use a machine like this (the one that I have at home) but for that you need to understand why the pressure </a:t>
            </a:r>
            <a:r>
              <a:rPr lang="en-US" sz="7200" dirty="0" err="1"/>
              <a:t>eis</a:t>
            </a:r>
            <a:r>
              <a:rPr lang="en-US" sz="7200" dirty="0"/>
              <a:t> important why change setting of the grinder.</a:t>
            </a:r>
            <a:endParaRPr lang="en-US" sz="7200" dirty="0">
              <a:ea typeface="Calibri"/>
              <a:cs typeface="Calibri"/>
            </a:endParaRPr>
          </a:p>
          <a:p>
            <a:r>
              <a:rPr lang="en-US" sz="7200" dirty="0"/>
              <a:t>With git is the same, you don’t need to understand how the data are saved or optimized in the repository do use the basic and most used function but if you want to use the full potential of git (like to aim to produce </a:t>
            </a:r>
            <a:r>
              <a:rPr lang="en-US" sz="7200" dirty="0" err="1"/>
              <a:t>a</a:t>
            </a:r>
            <a:r>
              <a:rPr lang="en-US" sz="7200" dirty="0"/>
              <a:t> excellent espresso) you need to understand what git is doing on the background.</a:t>
            </a:r>
            <a:endParaRPr lang="en-US" sz="7200" dirty="0">
              <a:ea typeface="Calibri"/>
              <a:cs typeface="Calibri"/>
            </a:endParaRPr>
          </a:p>
          <a:p>
            <a:r>
              <a:rPr lang="en-US" sz="7200" dirty="0"/>
              <a:t>And of course there will be always something more to learn more before be an SME on the topic so like for me for the coffee to be ready to use a machine like this.</a:t>
            </a:r>
            <a:endParaRPr lang="en-US" sz="7200" dirty="0">
              <a:ea typeface="Calibri"/>
              <a:cs typeface="Calibri"/>
            </a:endParaRPr>
          </a:p>
          <a:p>
            <a:endParaRPr lang="fr-FR" sz="7200"/>
          </a:p>
        </p:txBody>
      </p:sp>
      <p:sp>
        <p:nvSpPr>
          <p:cNvPr id="4" name="Espace réservé du numéro de diapositive 3"/>
          <p:cNvSpPr>
            <a:spLocks noGrp="1"/>
          </p:cNvSpPr>
          <p:nvPr>
            <p:ph type="sldNum" sz="quarter" idx="5"/>
          </p:nvPr>
        </p:nvSpPr>
        <p:spPr/>
        <p:txBody>
          <a:bodyPr/>
          <a:lstStyle/>
          <a:p>
            <a:fld id="{BD9C3A12-1E0F-412B-B376-8089A55D946C}" type="slidenum">
              <a:rPr lang="uk-UA" smtClean="0"/>
              <a:t>5</a:t>
            </a:fld>
            <a:endParaRPr lang="uk-UA"/>
          </a:p>
        </p:txBody>
      </p:sp>
    </p:spTree>
    <p:extLst>
      <p:ext uri="{BB962C8B-B14F-4D97-AF65-F5344CB8AC3E}">
        <p14:creationId xmlns:p14="http://schemas.microsoft.com/office/powerpoint/2010/main" val="2341731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my </a:t>
            </a:r>
            <a:r>
              <a:rPr lang="en-US" err="1"/>
              <a:t>explanatiuon</a:t>
            </a:r>
            <a:r>
              <a:rPr lang="en-US"/>
              <a:t> easier but mainly to make easier to you to understand the information on this hour I will try to show where some pattern where used by the creator of git (intentionally or not that is not important). And of course when you talk of design patter a reference to these four guys is needed also if no one of the design patter mention in the next hour are in this book </a:t>
            </a:r>
            <a:r>
              <a:rPr lang="en-US">
                <a:sym typeface="Wingdings" panose="05000000000000000000" pitchFamily="2" charset="2"/>
              </a:rPr>
              <a:t></a:t>
            </a:r>
            <a:endParaRPr lang="en-US"/>
          </a:p>
        </p:txBody>
      </p:sp>
      <p:sp>
        <p:nvSpPr>
          <p:cNvPr id="4" name="Slide Number Placeholder 3"/>
          <p:cNvSpPr>
            <a:spLocks noGrp="1"/>
          </p:cNvSpPr>
          <p:nvPr>
            <p:ph type="sldNum" sz="quarter" idx="5"/>
          </p:nvPr>
        </p:nvSpPr>
        <p:spPr/>
        <p:txBody>
          <a:bodyPr/>
          <a:lstStyle/>
          <a:p>
            <a:fld id="{5071D96E-4CA2-485E-9EE5-CEB7143ACC3B}" type="slidenum">
              <a:rPr lang="en-US" smtClean="0"/>
              <a:t>6</a:t>
            </a:fld>
            <a:endParaRPr lang="en-US"/>
          </a:p>
        </p:txBody>
      </p:sp>
    </p:spTree>
    <p:extLst>
      <p:ext uri="{BB962C8B-B14F-4D97-AF65-F5344CB8AC3E}">
        <p14:creationId xmlns:p14="http://schemas.microsoft.com/office/powerpoint/2010/main" val="279395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Git is not only for software developer but also for data science, </a:t>
            </a:r>
            <a:r>
              <a:rPr lang="en-US" err="1"/>
              <a:t>grahic</a:t>
            </a:r>
            <a:r>
              <a:rPr lang="en-US" dirty="0"/>
              <a:t> editor, writers etc..</a:t>
            </a:r>
          </a:p>
          <a:p>
            <a:r>
              <a:rPr lang="en-US" dirty="0">
                <a:cs typeface="Calibri"/>
              </a:rPr>
              <a:t>Book </a:t>
            </a:r>
            <a:r>
              <a:rPr lang="en-US" dirty="0" err="1">
                <a:cs typeface="Calibri"/>
              </a:rPr>
              <a:t>refernce</a:t>
            </a:r>
          </a:p>
        </p:txBody>
      </p:sp>
      <p:sp>
        <p:nvSpPr>
          <p:cNvPr id="4" name="Segnaposto numero diapositiva 3"/>
          <p:cNvSpPr>
            <a:spLocks noGrp="1"/>
          </p:cNvSpPr>
          <p:nvPr>
            <p:ph type="sldNum" sz="quarter" idx="5"/>
          </p:nvPr>
        </p:nvSpPr>
        <p:spPr/>
        <p:txBody>
          <a:bodyPr/>
          <a:lstStyle/>
          <a:p>
            <a:fld id="{5071D96E-4CA2-485E-9EE5-CEB7143ACC3B}" type="slidenum">
              <a:rPr lang="en-US" smtClean="0"/>
              <a:t>7</a:t>
            </a:fld>
            <a:endParaRPr lang="en-US"/>
          </a:p>
        </p:txBody>
      </p:sp>
    </p:spTree>
    <p:extLst>
      <p:ext uri="{BB962C8B-B14F-4D97-AF65-F5344CB8AC3E}">
        <p14:creationId xmlns:p14="http://schemas.microsoft.com/office/powerpoint/2010/main" val="210297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Calibri"/>
              <a:cs typeface="Calibri"/>
            </a:endParaRPr>
          </a:p>
          <a:p>
            <a:r>
              <a:rPr lang="en-US" dirty="0"/>
              <a:t>Local repository allow to work also disconnected from internet</a:t>
            </a:r>
            <a:endParaRPr lang="en-US" dirty="0">
              <a:cs typeface="Calibri"/>
            </a:endParaRPr>
          </a:p>
          <a:p>
            <a:r>
              <a:rPr lang="en-US" dirty="0"/>
              <a:t>Git is </a:t>
            </a:r>
            <a:r>
              <a:rPr lang="en-US" dirty="0" err="1"/>
              <a:t>definit</a:t>
            </a:r>
            <a:r>
              <a:rPr lang="en-US" dirty="0"/>
              <a:t> command are explicit </a:t>
            </a:r>
            <a:endParaRPr lang="LID4096" dirty="0"/>
          </a:p>
          <a:p>
            <a:r>
              <a:rPr lang="en-US" dirty="0">
                <a:cs typeface="Calibri"/>
              </a:rPr>
              <a:t>Thinking GIT</a:t>
            </a:r>
          </a:p>
          <a:p>
            <a:r>
              <a:rPr lang="en-US" b="1" dirty="0"/>
              <a:t>Git content-addressable database under the hood</a:t>
            </a:r>
          </a:p>
          <a:p>
            <a:r>
              <a:rPr lang="en-US" b="1" dirty="0"/>
              <a:t>To with branching you can work in </a:t>
            </a:r>
            <a:r>
              <a:rPr lang="en-US" b="1" err="1"/>
              <a:t>parallelto</a:t>
            </a:r>
            <a:r>
              <a:rPr lang="en-US" b="1" dirty="0"/>
              <a:t> your main branch</a:t>
            </a:r>
          </a:p>
          <a:p>
            <a:endParaRPr lang="en-US" b="1" dirty="0">
              <a:ea typeface="Calibri"/>
              <a:cs typeface="Calibri"/>
            </a:endParaRPr>
          </a:p>
          <a:p>
            <a:r>
              <a:rPr lang="en-US" b="1" dirty="0"/>
              <a:t>Procedural Language:</a:t>
            </a:r>
            <a:r>
              <a:rPr lang="en-US" dirty="0"/>
              <a:t> In procedural languages, the program code is written as a sequence of instructions. User has to specify “what to do” and also “how to do” (step by step procedure). These instructions are executed in the sequential order. These instructions are written to solve specific problems.</a:t>
            </a:r>
            <a:endParaRPr lang="en-US" dirty="0">
              <a:ea typeface="Calibri"/>
              <a:cs typeface="Calibri"/>
            </a:endParaRPr>
          </a:p>
          <a:p>
            <a:r>
              <a:rPr lang="en-US" b="1" dirty="0"/>
              <a:t>Examples of Procedural languages:</a:t>
            </a:r>
            <a:r>
              <a:rPr lang="en-US" dirty="0"/>
              <a:t>
FORTRAN, COBOL, ALGOL, BASIC, C and Pascal.</a:t>
            </a:r>
            <a:endParaRPr lang="en-US" dirty="0">
              <a:ea typeface="Calibri"/>
              <a:cs typeface="Calibri"/>
            </a:endParaRPr>
          </a:p>
          <a:p>
            <a:r>
              <a:rPr lang="en-US" b="1" dirty="0"/>
              <a:t>Non-Procedural Language:</a:t>
            </a:r>
            <a:r>
              <a:rPr lang="en-US" dirty="0"/>
              <a:t> In the non-procedural languages, the user has to specify only “what to do” and not “how to do”. It is also known as an applicative or functional language. It involves the development of the functions from other functions to construct more complex functions.</a:t>
            </a:r>
            <a:endParaRPr lang="en-US" dirty="0">
              <a:ea typeface="Calibri"/>
              <a:cs typeface="Calibri"/>
            </a:endParaRPr>
          </a:p>
          <a:p>
            <a:r>
              <a:rPr lang="en-US" b="1" dirty="0"/>
              <a:t>Examples of Non-Procedural languages:</a:t>
            </a:r>
            <a:r>
              <a:rPr lang="en-US" dirty="0"/>
              <a:t>
SQL, PROLOG, LISP.</a:t>
            </a:r>
          </a:p>
          <a:p>
            <a:endParaRPr lang="en-US" dirty="0">
              <a:ea typeface="Calibri"/>
              <a:cs typeface="Calibri"/>
            </a:endParaRPr>
          </a:p>
          <a:p>
            <a:r>
              <a:rPr lang="en-US" dirty="0"/>
              <a:t>A </a:t>
            </a:r>
            <a:r>
              <a:rPr lang="en-US" b="1" dirty="0"/>
              <a:t>commit</a:t>
            </a:r>
            <a:r>
              <a:rPr lang="en-US" dirty="0"/>
              <a:t> is a snapshot in time. Each commit contains a pointer to its root tree, representing the state of the working directory at that time. The commit has a list of </a:t>
            </a:r>
            <a:r>
              <a:rPr lang="en-US" i="1" dirty="0"/>
              <a:t>parent commits</a:t>
            </a:r>
            <a:r>
              <a:rPr lang="en-US" dirty="0"/>
              <a:t> corresponding to the previous snapshots. A commit with no parents is a </a:t>
            </a:r>
            <a:r>
              <a:rPr lang="en-US" i="1" dirty="0"/>
              <a:t>root commit</a:t>
            </a:r>
            <a:r>
              <a:rPr lang="en-US" dirty="0"/>
              <a:t> and a commit with multiple parents is a </a:t>
            </a:r>
            <a:r>
              <a:rPr lang="en-US" i="1" dirty="0"/>
              <a:t>merge commit</a:t>
            </a:r>
            <a:r>
              <a:rPr lang="en-US" dirty="0"/>
              <a:t>. Commits also contain metadata describing the snapshot such as author and committer (including name, email address, and date) and a commit message. The commit message is an opportunity for the commit author to describe the purpose of that commit with respect to the parents.</a:t>
            </a:r>
            <a:endParaRPr lang="en-US" dirty="0">
              <a:ea typeface="Calibri"/>
              <a:cs typeface="Calibri"/>
            </a:endParaRPr>
          </a:p>
        </p:txBody>
      </p:sp>
      <p:sp>
        <p:nvSpPr>
          <p:cNvPr id="4" name="Segnaposto numero diapositiva 3"/>
          <p:cNvSpPr>
            <a:spLocks noGrp="1"/>
          </p:cNvSpPr>
          <p:nvPr>
            <p:ph type="sldNum" sz="quarter" idx="5"/>
          </p:nvPr>
        </p:nvSpPr>
        <p:spPr/>
        <p:txBody>
          <a:bodyPr/>
          <a:lstStyle/>
          <a:p>
            <a:fld id="{5071D96E-4CA2-485E-9EE5-CEB7143ACC3B}" type="slidenum">
              <a:rPr lang="en-US" smtClean="0"/>
              <a:t>8</a:t>
            </a:fld>
            <a:endParaRPr lang="en-US"/>
          </a:p>
        </p:txBody>
      </p:sp>
    </p:spTree>
    <p:extLst>
      <p:ext uri="{BB962C8B-B14F-4D97-AF65-F5344CB8AC3E}">
        <p14:creationId xmlns:p14="http://schemas.microsoft.com/office/powerpoint/2010/main" val="894712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cs typeface="Calibri"/>
              </a:rPr>
              <a:t>Working directory where you alter your files</a:t>
            </a:r>
          </a:p>
          <a:p>
            <a:r>
              <a:rPr lang="en-US" dirty="0">
                <a:cs typeface="Calibri"/>
              </a:rPr>
              <a:t>Local history --&gt; repo history</a:t>
            </a:r>
            <a:endParaRPr lang="en-US" dirty="0">
              <a:ea typeface="Calibri"/>
              <a:cs typeface="Calibri"/>
            </a:endParaRPr>
          </a:p>
          <a:p>
            <a:r>
              <a:rPr lang="en-US" dirty="0">
                <a:cs typeface="Calibri"/>
              </a:rPr>
              <a:t>Shared repository git clone</a:t>
            </a:r>
          </a:p>
          <a:p>
            <a:r>
              <a:rPr lang="en-US" dirty="0">
                <a:cs typeface="Calibri"/>
              </a:rPr>
              <a:t>Working directory is "clean" empty in the image above if equal to the remote one</a:t>
            </a:r>
          </a:p>
          <a:p>
            <a:endParaRPr lang="en-US" dirty="0">
              <a:ea typeface="Calibri" panose="020F0502020204030204"/>
              <a:cs typeface="Calibri"/>
            </a:endParaRPr>
          </a:p>
          <a:p>
            <a:r>
              <a:rPr lang="en-US" dirty="0"/>
              <a:t>The </a:t>
            </a:r>
            <a:r>
              <a:rPr lang="en-US" b="1" dirty="0"/>
              <a:t>repository</a:t>
            </a:r>
            <a:r>
              <a:rPr lang="en-US" dirty="0"/>
              <a:t> is essentially the .git hidden folder inside the working directory (workspace).</a:t>
            </a:r>
            <a:endParaRPr lang="en-US" dirty="0">
              <a:ea typeface="Calibri"/>
              <a:cs typeface="Calibri"/>
            </a:endParaRPr>
          </a:p>
          <a:p>
            <a:r>
              <a:rPr lang="en-US" dirty="0"/>
              <a:t>The </a:t>
            </a:r>
            <a:r>
              <a:rPr lang="en-US" b="1" dirty="0"/>
              <a:t>working directory</a:t>
            </a:r>
            <a:r>
              <a:rPr lang="en-US" dirty="0"/>
              <a:t> (workspace) is essentially your project folder.</a:t>
            </a:r>
            <a:endParaRPr lang="en-US" dirty="0">
              <a:ea typeface="Calibri"/>
              <a:cs typeface="Calibri"/>
            </a:endParaRPr>
          </a:p>
          <a:p>
            <a:r>
              <a:rPr lang="en-US" dirty="0"/>
              <a:t>Also note the term </a:t>
            </a:r>
            <a:r>
              <a:rPr lang="en-US" b="1" dirty="0"/>
              <a:t>directory</a:t>
            </a:r>
            <a:r>
              <a:rPr lang="en-US" dirty="0"/>
              <a:t> is basically synonymous to the term </a:t>
            </a:r>
            <a:r>
              <a:rPr lang="en-US" b="1" dirty="0"/>
              <a:t>folder</a:t>
            </a:r>
            <a:r>
              <a:rPr lang="en-US" dirty="0"/>
              <a:t>.</a:t>
            </a:r>
            <a:endParaRPr lang="en-US" dirty="0">
              <a:ea typeface="Calibri" panose="020F0502020204030204"/>
              <a:cs typeface="Calibri"/>
            </a:endParaRPr>
          </a:p>
          <a:p>
            <a:endParaRPr lang="en-US" dirty="0">
              <a:ea typeface="Calibri" panose="020F0502020204030204"/>
              <a:cs typeface="Calibri"/>
            </a:endParaRPr>
          </a:p>
        </p:txBody>
      </p:sp>
      <p:sp>
        <p:nvSpPr>
          <p:cNvPr id="4" name="Segnaposto numero diapositiva 3"/>
          <p:cNvSpPr>
            <a:spLocks noGrp="1"/>
          </p:cNvSpPr>
          <p:nvPr>
            <p:ph type="sldNum" sz="quarter" idx="5"/>
          </p:nvPr>
        </p:nvSpPr>
        <p:spPr/>
        <p:txBody>
          <a:bodyPr/>
          <a:lstStyle/>
          <a:p>
            <a:fld id="{5071D96E-4CA2-485E-9EE5-CEB7143ACC3B}" type="slidenum">
              <a:rPr lang="en-US" smtClean="0"/>
              <a:t>9</a:t>
            </a:fld>
            <a:endParaRPr lang="en-US"/>
          </a:p>
        </p:txBody>
      </p:sp>
    </p:spTree>
    <p:extLst>
      <p:ext uri="{BB962C8B-B14F-4D97-AF65-F5344CB8AC3E}">
        <p14:creationId xmlns:p14="http://schemas.microsoft.com/office/powerpoint/2010/main" val="718053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This concept it will be important later in another slide</a:t>
            </a:r>
          </a:p>
          <a:p>
            <a:r>
              <a:rPr lang="en-US" dirty="0"/>
              <a:t>Key distinguish feature pf git</a:t>
            </a:r>
            <a:endParaRPr lang="en-US" dirty="0">
              <a:ea typeface="Calibri"/>
              <a:cs typeface="Calibri"/>
            </a:endParaRPr>
          </a:p>
          <a:p>
            <a:r>
              <a:rPr lang="en-US" dirty="0"/>
              <a:t>Does not create a tree for your </a:t>
            </a:r>
            <a:r>
              <a:rPr lang="en-US" dirty="0" err="1"/>
              <a:t>objets</a:t>
            </a:r>
            <a:r>
              <a:rPr lang="en-US" dirty="0"/>
              <a:t> </a:t>
            </a:r>
            <a:r>
              <a:rPr lang="en-US" dirty="0" err="1"/>
              <a:t>creted</a:t>
            </a:r>
            <a:r>
              <a:rPr lang="en-US" dirty="0"/>
              <a:t> but update git/index</a:t>
            </a:r>
            <a:endParaRPr lang="en-US" dirty="0">
              <a:ea typeface="Calibri"/>
              <a:cs typeface="Calibri"/>
            </a:endParaRPr>
          </a:p>
          <a:p>
            <a:r>
              <a:rPr lang="en-US" dirty="0">
                <a:ea typeface="Calibri"/>
                <a:cs typeface="Calibri"/>
              </a:rPr>
              <a:t>Index contain the list of all the file --&gt; objects in the .git  </a:t>
            </a:r>
            <a:r>
              <a:rPr lang="en-US" dirty="0" err="1"/>
              <a:t>git</a:t>
            </a:r>
            <a:r>
              <a:rPr lang="en-US" dirty="0"/>
              <a:t> ls-files –stage</a:t>
            </a:r>
            <a:endParaRPr lang="en-US" dirty="0">
              <a:ea typeface="Calibri"/>
              <a:cs typeface="Calibri"/>
            </a:endParaRPr>
          </a:p>
          <a:p>
            <a:r>
              <a:rPr lang="en-US" b="1" dirty="0">
                <a:ea typeface="Calibri"/>
                <a:cs typeface="Calibri"/>
              </a:rPr>
              <a:t>Do not create an object for the tree you can see only file and path of the file</a:t>
            </a:r>
          </a:p>
          <a:p>
            <a:r>
              <a:rPr lang="en-US" dirty="0"/>
              <a:t>Git commit check the index to see what to commit</a:t>
            </a:r>
            <a:endParaRPr lang="en-US" dirty="0">
              <a:cs typeface="Calibri"/>
            </a:endParaRPr>
          </a:p>
          <a:p>
            <a:r>
              <a:rPr lang="en-US"/>
              <a:t>Do not care of the name of the file only of the content</a:t>
            </a:r>
          </a:p>
          <a:p>
            <a:r>
              <a:rPr lang="en-US"/>
              <a:t>Rappresnt a tree object candidate to be a commit</a:t>
            </a:r>
          </a:p>
          <a:p>
            <a:r>
              <a:rPr lang="en-US"/>
              <a:t>List of pathnames with persmission and reference to objects in the .git/objects folder (file or other tree)</a:t>
            </a:r>
          </a:p>
          <a:p>
            <a:endParaRPr lang="en-US" dirty="0"/>
          </a:p>
          <a:p>
            <a:r>
              <a:rPr lang="en-US" dirty="0"/>
              <a:t>The index is a binary file (generally kept in .git/index) containing a sorted list of path names, each with permissions and the SHA1 of a blob object; </a:t>
            </a:r>
            <a:r>
              <a:rPr lang="en-US" u="sng" dirty="0">
                <a:hlinkClick r:id="rId3"/>
              </a:rPr>
              <a:t>git ls-files</a:t>
            </a:r>
            <a:r>
              <a:rPr lang="en-US" dirty="0"/>
              <a:t> can show you the contents of the index:</a:t>
            </a:r>
            <a:endParaRPr lang="en-US" dirty="0">
              <a:ea typeface="Calibri"/>
              <a:cs typeface="Calibri"/>
            </a:endParaRPr>
          </a:p>
          <a:p>
            <a:r>
              <a:rPr lang="en-US" dirty="0"/>
              <a:t>$ git ls-files --stage
100644 63c918c667fa005ff12ad89437f2fdc80926e21c 0   .gitignore
100644 5529b198e8d14decbe4ad99db3f7fb632de0439d 0   .mailmap
100644 6ff87c4664981e4397625791c8ea3bbb5f2279a3 0   COPYING
100644 a37b2152bd26be2c2289e1f57a292534a51a93c7 0   Documentation/.gitignore
100644 fbefe9a45b00a54b58d94d06eca48b03d40a50e0 0   Documentation/Makefile
...
100644 2511aef8d89ab52be5ec6a5e46236b4b6bcd07ea 0   xdiff/xtypes.h
100644 2ade97b2574a9f77e7ae4002a4e07a6a38e46d07 0   xdiff/xutils.c
100644 d5de8292e05e7c36c4b68857c1cf9855e3d2f70a 0   </a:t>
            </a:r>
            <a:r>
              <a:rPr lang="en-US" dirty="0" err="1"/>
              <a:t>xdiff</a:t>
            </a:r>
            <a:r>
              <a:rPr lang="en-US" dirty="0"/>
              <a:t>/</a:t>
            </a:r>
            <a:r>
              <a:rPr lang="en-US" dirty="0" err="1"/>
              <a:t>xutils.h</a:t>
            </a:r>
            <a:endParaRPr lang="en-US" dirty="0">
              <a:ea typeface="Calibri"/>
              <a:cs typeface="Calibri"/>
            </a:endParaRPr>
          </a:p>
          <a:p>
            <a:endParaRPr lang="en-US" dirty="0">
              <a:ea typeface="Calibri"/>
              <a:cs typeface="Calibri"/>
            </a:endParaRPr>
          </a:p>
          <a:p>
            <a:r>
              <a:rPr lang="en-US" dirty="0"/>
              <a:t>Note that in older documentation you may see the index called the "current directory cache" or just the "cache". It has three important properties:</a:t>
            </a:r>
            <a:endParaRPr lang="en-US" dirty="0">
              <a:ea typeface="Calibri"/>
              <a:cs typeface="Calibri"/>
            </a:endParaRPr>
          </a:p>
          <a:p>
            <a:pPr marL="171450" indent="-171450">
              <a:buFont typeface="Arial"/>
              <a:buChar char="•"/>
            </a:pPr>
            <a:r>
              <a:rPr lang="en-US" dirty="0"/>
              <a:t>The index contains all the information necessary to generate a single (uniquely determined) tree object.</a:t>
            </a:r>
            <a:endParaRPr lang="en-US" dirty="0">
              <a:ea typeface="Calibri"/>
              <a:cs typeface="Calibri"/>
            </a:endParaRPr>
          </a:p>
          <a:p>
            <a:r>
              <a:rPr lang="en-US" b="1" dirty="0"/>
              <a:t>For example, running </a:t>
            </a:r>
            <a:r>
              <a:rPr lang="en-US" b="1" u="sng" dirty="0">
                <a:hlinkClick r:id="rId4"/>
              </a:rPr>
              <a:t>git commit</a:t>
            </a:r>
            <a:r>
              <a:rPr lang="en-US" b="1" dirty="0"/>
              <a:t> generates this tree object from the index, stores it in the object database, and uses it as the tree object associated with the new commit.</a:t>
            </a:r>
            <a:endParaRPr lang="en-US" b="1">
              <a:ea typeface="Calibri"/>
              <a:cs typeface="Calibri"/>
            </a:endParaRPr>
          </a:p>
          <a:p>
            <a:pPr marL="171450" indent="-171450">
              <a:buFont typeface="Arial"/>
              <a:buChar char="•"/>
            </a:pPr>
            <a:r>
              <a:rPr lang="en-US" dirty="0"/>
              <a:t>The index enables fast comparisons between the tree object it defines and the working tree.</a:t>
            </a:r>
            <a:endParaRPr lang="en-US" dirty="0">
              <a:ea typeface="Calibri"/>
              <a:cs typeface="Calibri"/>
            </a:endParaRPr>
          </a:p>
          <a:p>
            <a:r>
              <a:rPr lang="en-US" dirty="0"/>
              <a:t>It does this by storing some additional data for each entry (such as the last modified time). This data is not displayed above, and is not stored in the created tree object, but it can be used to determine quickly which files in the working directory differ from what was stored in the index, and thus save git from having to read all of the data from such files to look for changes.</a:t>
            </a:r>
            <a:endParaRPr lang="en-US" dirty="0">
              <a:ea typeface="Calibri"/>
              <a:cs typeface="Calibri"/>
            </a:endParaRPr>
          </a:p>
          <a:p>
            <a:pPr marL="171450" indent="-171450">
              <a:buFont typeface="Arial"/>
              <a:buChar char="•"/>
            </a:pPr>
            <a:r>
              <a:rPr lang="en-US" dirty="0"/>
              <a:t>It can efficiently represent information about merge conflicts between different tree objects, allowing each pathname to be associated with sufficient information about the trees involved that you can create a three-way merge between them.</a:t>
            </a:r>
            <a:endParaRPr lang="en-US" dirty="0">
              <a:ea typeface="Calibri"/>
              <a:cs typeface="Calibri"/>
            </a:endParaRPr>
          </a:p>
          <a:p>
            <a:r>
              <a:rPr lang="en-US" dirty="0"/>
              <a:t>During a merge, the index can store multiple versions of a single file (called "stages"). </a:t>
            </a:r>
            <a:r>
              <a:rPr lang="en-US" b="1" dirty="0"/>
              <a:t>The third column in the </a:t>
            </a:r>
            <a:r>
              <a:rPr lang="en-US" b="1" u="sng" dirty="0">
                <a:hlinkClick r:id="rId3"/>
              </a:rPr>
              <a:t>git ls-files</a:t>
            </a:r>
            <a:r>
              <a:rPr lang="en-US" b="1" dirty="0"/>
              <a:t> output above is the stage number, and will take on values other than 0 for files with merge conflicts</a:t>
            </a:r>
            <a:r>
              <a:rPr lang="en-US" dirty="0"/>
              <a:t>.</a:t>
            </a:r>
            <a:endParaRPr lang="en-US" dirty="0">
              <a:ea typeface="Calibri"/>
              <a:cs typeface="Calibri"/>
            </a:endParaRPr>
          </a:p>
          <a:p>
            <a:r>
              <a:rPr lang="en-US" dirty="0"/>
              <a:t>The index is thus a sort of temporary staging area, which is filled with a tree which you are in the process of working on.</a:t>
            </a:r>
            <a:endParaRPr lang="en-US" dirty="0">
              <a:ea typeface="Calibri"/>
              <a:cs typeface="Calibri"/>
            </a:endParaRPr>
          </a:p>
          <a:p>
            <a:endParaRPr lang="en-US" dirty="0">
              <a:ea typeface="Calibri"/>
              <a:cs typeface="Calibri"/>
            </a:endParaRPr>
          </a:p>
        </p:txBody>
      </p:sp>
      <p:sp>
        <p:nvSpPr>
          <p:cNvPr id="4" name="Segnaposto numero diapositiva 3"/>
          <p:cNvSpPr>
            <a:spLocks noGrp="1"/>
          </p:cNvSpPr>
          <p:nvPr>
            <p:ph type="sldNum" sz="quarter" idx="5"/>
          </p:nvPr>
        </p:nvSpPr>
        <p:spPr/>
        <p:txBody>
          <a:bodyPr/>
          <a:lstStyle/>
          <a:p>
            <a:fld id="{5071D96E-4CA2-485E-9EE5-CEB7143ACC3B}" type="slidenum">
              <a:rPr lang="en-US" smtClean="0"/>
              <a:t>10</a:t>
            </a:fld>
            <a:endParaRPr lang="en-US"/>
          </a:p>
        </p:txBody>
      </p:sp>
    </p:spTree>
    <p:extLst>
      <p:ext uri="{BB962C8B-B14F-4D97-AF65-F5344CB8AC3E}">
        <p14:creationId xmlns:p14="http://schemas.microsoft.com/office/powerpoint/2010/main" val="3042255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819150" y="-7144"/>
            <a:ext cx="7522368" cy="10294145"/>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4392602" y="2070103"/>
            <a:ext cx="12861933" cy="3924299"/>
          </a:xfrm>
        </p:spPr>
        <p:txBody>
          <a:bodyPr anchor="b">
            <a:normAutofit/>
          </a:bodyPr>
          <a:lstStyle>
            <a:lvl1pPr algn="r">
              <a:defRPr sz="10667">
                <a:effectLst/>
              </a:defRPr>
            </a:lvl1pPr>
          </a:lstStyle>
          <a:p>
            <a:r>
              <a:rPr lang="en-US" dirty="0"/>
              <a:t>Click to edit Master title style</a:t>
            </a:r>
          </a:p>
        </p:txBody>
      </p:sp>
      <p:sp>
        <p:nvSpPr>
          <p:cNvPr id="3" name="Subtitle 2"/>
          <p:cNvSpPr>
            <a:spLocks noGrp="1"/>
          </p:cNvSpPr>
          <p:nvPr>
            <p:ph type="subTitle" idx="1"/>
          </p:nvPr>
        </p:nvSpPr>
        <p:spPr>
          <a:xfrm>
            <a:off x="6773066" y="5994401"/>
            <a:ext cx="10481468" cy="2082801"/>
          </a:xfrm>
        </p:spPr>
        <p:txBody>
          <a:bodyPr anchor="t">
            <a:normAutofit/>
          </a:bodyPr>
          <a:lstStyle>
            <a:lvl1pPr marL="0" indent="0" algn="r">
              <a:buNone/>
              <a:defRPr sz="3733">
                <a:solidFill>
                  <a:schemeClr val="tx1"/>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a:xfrm>
            <a:off x="7998618" y="8824913"/>
            <a:ext cx="6486066" cy="547688"/>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95798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7" y="7099298"/>
            <a:ext cx="15028067" cy="850107"/>
          </a:xfrm>
        </p:spPr>
        <p:txBody>
          <a:bodyPr anchor="b">
            <a:normAutofit/>
          </a:bodyPr>
          <a:lstStyle>
            <a:lvl1pPr algn="ctr">
              <a:defRPr sz="4267" b="0"/>
            </a:lvl1pPr>
          </a:lstStyle>
          <a:p>
            <a:r>
              <a:rPr lang="en-US" dirty="0"/>
              <a:t>Click to edit Master title style</a:t>
            </a:r>
          </a:p>
        </p:txBody>
      </p:sp>
      <p:sp>
        <p:nvSpPr>
          <p:cNvPr id="3" name="Picture Placeholder 2"/>
          <p:cNvSpPr>
            <a:spLocks noGrp="1" noChangeAspect="1"/>
          </p:cNvSpPr>
          <p:nvPr>
            <p:ph type="pic" idx="1"/>
          </p:nvPr>
        </p:nvSpPr>
        <p:spPr>
          <a:xfrm>
            <a:off x="3579018" y="1398168"/>
            <a:ext cx="12338916" cy="47474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2226467" y="7949405"/>
            <a:ext cx="15028067" cy="740568"/>
          </a:xfrm>
        </p:spPr>
        <p:txBody>
          <a:bodyPr>
            <a:normAutofit/>
          </a:bodyPr>
          <a:lstStyle>
            <a:lvl1pPr marL="0" indent="0" algn="ctr">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112710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1028700"/>
            <a:ext cx="15028067" cy="4572000"/>
          </a:xfrm>
        </p:spPr>
        <p:txBody>
          <a:bodyPr anchor="ctr">
            <a:normAutofit/>
          </a:bodyPr>
          <a:lstStyle>
            <a:lvl1pPr algn="ctr">
              <a:defRPr sz="5689" b="0" cap="none"/>
            </a:lvl1pPr>
          </a:lstStyle>
          <a:p>
            <a:r>
              <a:rPr lang="en-US" dirty="0"/>
              <a:t>Click to edit Master title style</a:t>
            </a:r>
          </a:p>
        </p:txBody>
      </p:sp>
      <p:sp>
        <p:nvSpPr>
          <p:cNvPr id="3" name="Text Placeholder 2"/>
          <p:cNvSpPr>
            <a:spLocks noGrp="1"/>
          </p:cNvSpPr>
          <p:nvPr>
            <p:ph type="body" idx="1"/>
          </p:nvPr>
        </p:nvSpPr>
        <p:spPr>
          <a:xfrm>
            <a:off x="2226469" y="6515100"/>
            <a:ext cx="15028070" cy="217170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986694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62560" tIns="81280" rIns="162560" bIns="812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4222"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62560" tIns="81280" rIns="162560" bIns="812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4222"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3655217" y="5143499"/>
            <a:ext cx="12799223" cy="571500"/>
          </a:xfrm>
        </p:spPr>
        <p:txBody>
          <a:bodyPr anchor="ctr">
            <a:normAutofit/>
          </a:bodyPr>
          <a:lstStyle>
            <a:lvl1pPr marL="0" indent="0">
              <a:buFontTx/>
              <a:buNone/>
              <a:defRPr sz="3200"/>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226467" y="6515100"/>
            <a:ext cx="15028067" cy="2171700"/>
          </a:xfrm>
        </p:spPr>
        <p:txBody>
          <a:bodyPr anchor="ctr">
            <a:normAutofit/>
          </a:bodyPr>
          <a:lstStyle>
            <a:lvl1pPr marL="0" indent="0" algn="ct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71548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226470" y="4962872"/>
            <a:ext cx="15028064" cy="2203200"/>
          </a:xfrm>
        </p:spPr>
        <p:txBody>
          <a:bodyPr anchor="b">
            <a:normAutofit/>
          </a:bodyPr>
          <a:lstStyle>
            <a:lvl1pPr algn="r">
              <a:defRPr sz="5689" b="0" cap="none"/>
            </a:lvl1pPr>
          </a:lstStyle>
          <a:p>
            <a:r>
              <a:rPr lang="en-US" dirty="0"/>
              <a:t>Click to edit Master title style</a:t>
            </a:r>
          </a:p>
        </p:txBody>
      </p:sp>
      <p:sp>
        <p:nvSpPr>
          <p:cNvPr id="3" name="Text Placeholder 2"/>
          <p:cNvSpPr>
            <a:spLocks noGrp="1"/>
          </p:cNvSpPr>
          <p:nvPr>
            <p:ph type="body" idx="1"/>
          </p:nvPr>
        </p:nvSpPr>
        <p:spPr>
          <a:xfrm>
            <a:off x="2226468" y="7166072"/>
            <a:ext cx="15028065" cy="1290600"/>
          </a:xfrm>
        </p:spPr>
        <p:txBody>
          <a:bodyPr anchor="t">
            <a:normAutofit/>
          </a:bodyPr>
          <a:lstStyle>
            <a:lvl1pPr marL="0" indent="0" algn="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338893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2397918" y="1294535"/>
            <a:ext cx="914400" cy="877164"/>
          </a:xfrm>
          <a:prstGeom prst="rect">
            <a:avLst/>
          </a:prstGeom>
        </p:spPr>
        <p:txBody>
          <a:bodyPr vert="horz" lIns="162560" tIns="81280" rIns="162560" bIns="812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4222" dirty="0">
                <a:solidFill>
                  <a:schemeClr val="tx1"/>
                </a:solidFill>
                <a:effectLst/>
              </a:rPr>
              <a:t>“</a:t>
            </a:r>
          </a:p>
        </p:txBody>
      </p:sp>
      <p:sp>
        <p:nvSpPr>
          <p:cNvPr id="15" name="TextBox 14"/>
          <p:cNvSpPr txBox="1"/>
          <p:nvPr/>
        </p:nvSpPr>
        <p:spPr>
          <a:xfrm>
            <a:off x="16340138" y="4229099"/>
            <a:ext cx="914400" cy="877164"/>
          </a:xfrm>
          <a:prstGeom prst="rect">
            <a:avLst/>
          </a:prstGeom>
        </p:spPr>
        <p:txBody>
          <a:bodyPr vert="horz" lIns="162560" tIns="81280" rIns="162560" bIns="812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4222" dirty="0">
                <a:solidFill>
                  <a:schemeClr val="tx1"/>
                </a:solidFill>
                <a:effectLst/>
              </a:rPr>
              <a:t>”</a:t>
            </a:r>
          </a:p>
        </p:txBody>
      </p:sp>
      <p:sp>
        <p:nvSpPr>
          <p:cNvPr id="2" name="Title 1"/>
          <p:cNvSpPr>
            <a:spLocks noGrp="1"/>
          </p:cNvSpPr>
          <p:nvPr>
            <p:ph type="title"/>
          </p:nvPr>
        </p:nvSpPr>
        <p:spPr>
          <a:xfrm>
            <a:off x="3312318" y="1028701"/>
            <a:ext cx="13485018" cy="4114799"/>
          </a:xfrm>
        </p:spPr>
        <p:txBody>
          <a:bodyPr anchor="ctr">
            <a:normAutofit/>
          </a:bodyPr>
          <a:lstStyle>
            <a:lvl1pPr algn="ctr">
              <a:defRPr sz="5689"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226470" y="5829300"/>
            <a:ext cx="15028065" cy="1333500"/>
          </a:xfrm>
        </p:spPr>
        <p:txBody>
          <a:bodyPr vert="horz" lIns="91440" tIns="45720" rIns="91440" bIns="45720" rtlCol="0" anchor="b">
            <a:normAutofit/>
          </a:bodyPr>
          <a:lstStyle>
            <a:lvl1pPr algn="r">
              <a:buNone/>
              <a:defRPr lang="en-US" sz="4267"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2226468" y="7162800"/>
            <a:ext cx="15028065" cy="1524000"/>
          </a:xfrm>
        </p:spPr>
        <p:txBody>
          <a:bodyPr anchor="t">
            <a:normAutofit/>
          </a:bodyPr>
          <a:lstStyle>
            <a:lvl1pPr marL="0" indent="0" algn="r">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050823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226470" y="1028701"/>
            <a:ext cx="15028068" cy="4090988"/>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2226469" y="5257800"/>
            <a:ext cx="15028070" cy="1257300"/>
          </a:xfrm>
        </p:spPr>
        <p:txBody>
          <a:bodyPr vert="horz" lIns="91440" tIns="45720" rIns="91440" bIns="45720" rtlCol="0" anchor="b">
            <a:normAutofit/>
          </a:bodyPr>
          <a:lstStyle>
            <a:lvl1pPr>
              <a:buNone/>
              <a:defRPr lang="en-US" sz="4978"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2226467" y="6515100"/>
            <a:ext cx="15028070" cy="2171700"/>
          </a:xfrm>
        </p:spPr>
        <p:txBody>
          <a:bodyPr anchor="t">
            <a:normAutofit/>
          </a:bodyPr>
          <a:lstStyle>
            <a:lvl1pPr marL="0" indent="0" algn="l">
              <a:buNone/>
              <a:defRPr sz="3200">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155382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681564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598983" y="1028700"/>
            <a:ext cx="2655554" cy="76581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2226468" y="1028700"/>
            <a:ext cx="12029613" cy="76581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65590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1"/>
            <a:ext cx="18288000" cy="9030692"/>
          </a:xfrm>
          <a:prstGeom prst="rect">
            <a:avLst/>
          </a:prstGeom>
        </p:spPr>
        <p:txBody>
          <a:bodyPr/>
          <a:lstStyle>
            <a:lvl1pPr>
              <a:defRPr sz="1200"/>
            </a:lvl1pPr>
          </a:lstStyle>
          <a:p>
            <a:endParaRPr lang="uk-UA"/>
          </a:p>
        </p:txBody>
      </p:sp>
      <p:sp>
        <p:nvSpPr>
          <p:cNvPr id="17" name="Espace réservé du texte 30">
            <a:extLst>
              <a:ext uri="{FF2B5EF4-FFF2-40B4-BE49-F238E27FC236}">
                <a16:creationId xmlns:a16="http://schemas.microsoft.com/office/drawing/2014/main" id="{CCAB0922-CD57-0B4C-BA17-0087D4FB63C9}"/>
              </a:ext>
            </a:extLst>
          </p:cNvPr>
          <p:cNvSpPr>
            <a:spLocks noGrp="1"/>
          </p:cNvSpPr>
          <p:nvPr>
            <p:ph type="body" sz="quarter" idx="22" hasCustomPrompt="1"/>
          </p:nvPr>
        </p:nvSpPr>
        <p:spPr>
          <a:xfrm>
            <a:off x="3127425" y="2279413"/>
            <a:ext cx="12033150" cy="1216158"/>
          </a:xfrm>
          <a:prstGeom prst="rect">
            <a:avLst/>
          </a:prstGeom>
          <a:solidFill>
            <a:schemeClr val="accent4">
              <a:alpha val="90000"/>
            </a:schemeClr>
          </a:solidFill>
        </p:spPr>
        <p:txBody>
          <a:bodyPr anchor="ctr" anchorCtr="0"/>
          <a:lstStyle>
            <a:lvl1pPr marL="0" indent="0" algn="ctr">
              <a:buNone/>
              <a:defRPr sz="5000" b="1">
                <a:solidFill>
                  <a:schemeClr val="bg1"/>
                </a:solidFill>
                <a:latin typeface="Calibri" panose="020F0502020204030204" pitchFamily="34" charset="0"/>
                <a:cs typeface="Calibri" panose="020F0502020204030204" pitchFamily="34" charset="0"/>
              </a:defRPr>
            </a:lvl1pPr>
          </a:lstStyle>
          <a:p>
            <a:r>
              <a:rPr lang="fr-FR" sz="4800" spc="600">
                <a:effectLst/>
              </a:rPr>
              <a:t>TITLE XXXX XXXX XXXXX XXX</a:t>
            </a:r>
          </a:p>
        </p:txBody>
      </p:sp>
      <p:sp>
        <p:nvSpPr>
          <p:cNvPr id="22" name="Text Placeholder 9">
            <a:extLst>
              <a:ext uri="{FF2B5EF4-FFF2-40B4-BE49-F238E27FC236}">
                <a16:creationId xmlns:a16="http://schemas.microsoft.com/office/drawing/2014/main" id="{FE13E051-8344-B64E-86A6-15EFEDFC179F}"/>
              </a:ext>
            </a:extLst>
          </p:cNvPr>
          <p:cNvSpPr>
            <a:spLocks noGrp="1"/>
          </p:cNvSpPr>
          <p:nvPr>
            <p:ph type="body" sz="quarter" idx="16" hasCustomPrompt="1"/>
          </p:nvPr>
        </p:nvSpPr>
        <p:spPr>
          <a:xfrm>
            <a:off x="5029200" y="3495571"/>
            <a:ext cx="8229600" cy="1038329"/>
          </a:xfrm>
          <a:prstGeom prst="rect">
            <a:avLst/>
          </a:prstGeom>
          <a:solidFill>
            <a:schemeClr val="bg1">
              <a:alpha val="90000"/>
            </a:schemeClr>
          </a:solidFill>
        </p:spPr>
        <p:txBody>
          <a:bodyPr lIns="0" tIns="0" rIns="0" bIns="0" anchor="ctr" anchorCtr="0"/>
          <a:lstStyle>
            <a:lvl1pPr marL="0" indent="0" algn="ctr">
              <a:lnSpc>
                <a:spcPct val="100000"/>
              </a:lnSpc>
              <a:spcBef>
                <a:spcPts val="0"/>
              </a:spcBef>
              <a:buNone/>
              <a:defRPr sz="42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SUBTILE XXX XXXX XXXX</a:t>
            </a:r>
          </a:p>
        </p:txBody>
      </p:sp>
      <p:sp>
        <p:nvSpPr>
          <p:cNvPr id="31" name="Text Placeholder 9">
            <a:extLst>
              <a:ext uri="{FF2B5EF4-FFF2-40B4-BE49-F238E27FC236}">
                <a16:creationId xmlns:a16="http://schemas.microsoft.com/office/drawing/2014/main" id="{11ED1F45-D7C1-6041-AB76-E271A92E33A6}"/>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32" name="Text Placeholder 9">
            <a:extLst>
              <a:ext uri="{FF2B5EF4-FFF2-40B4-BE49-F238E27FC236}">
                <a16:creationId xmlns:a16="http://schemas.microsoft.com/office/drawing/2014/main" id="{22518EDB-DEFA-7142-A23F-9FDEF3FE04FE}"/>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33" name="Text Placeholder 9">
            <a:extLst>
              <a:ext uri="{FF2B5EF4-FFF2-40B4-BE49-F238E27FC236}">
                <a16:creationId xmlns:a16="http://schemas.microsoft.com/office/drawing/2014/main" id="{45605FF1-9FA1-F64F-B325-1CD6D8E71448}"/>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34" name="Text Placeholder 9">
            <a:extLst>
              <a:ext uri="{FF2B5EF4-FFF2-40B4-BE49-F238E27FC236}">
                <a16:creationId xmlns:a16="http://schemas.microsoft.com/office/drawing/2014/main" id="{EAFCD8CF-5458-EB4C-ADC4-1267D90792C7}"/>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139244210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ight Image White Background">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0D4A30F7-8DB7-C34C-8CCB-ED5D93297584}"/>
              </a:ext>
            </a:extLst>
          </p:cNvPr>
          <p:cNvSpPr>
            <a:spLocks noGrp="1"/>
          </p:cNvSpPr>
          <p:nvPr>
            <p:ph type="pic" sz="quarter" idx="13"/>
          </p:nvPr>
        </p:nvSpPr>
        <p:spPr>
          <a:xfrm>
            <a:off x="11257655" y="1898449"/>
            <a:ext cx="6484914" cy="7969451"/>
          </a:xfrm>
          <a:prstGeom prst="rect">
            <a:avLst/>
          </a:prstGeom>
        </p:spPr>
        <p:txBody>
          <a:bodyPr/>
          <a:lstStyle>
            <a:lvl1pPr marL="0" indent="0" algn="ctr">
              <a:buNone/>
              <a:defRPr sz="1200"/>
            </a:lvl1pPr>
          </a:lstStyle>
          <a:p>
            <a:r>
              <a:rPr lang="it-IT"/>
              <a:t>Fare clic sull'icona per inserire un'immagine</a:t>
            </a:r>
            <a:endParaRPr lang="uk-UA"/>
          </a:p>
        </p:txBody>
      </p:sp>
      <p:sp>
        <p:nvSpPr>
          <p:cNvPr id="23" name="Text Placeholder 9">
            <a:extLst>
              <a:ext uri="{FF2B5EF4-FFF2-40B4-BE49-F238E27FC236}">
                <a16:creationId xmlns:a16="http://schemas.microsoft.com/office/drawing/2014/main" id="{B98EC412-A517-7841-AD7A-EA5D6B7F4F9B}"/>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a:t>Title</a:t>
            </a:r>
          </a:p>
        </p:txBody>
      </p:sp>
      <p:sp>
        <p:nvSpPr>
          <p:cNvPr id="24" name="Text Placeholder 9">
            <a:extLst>
              <a:ext uri="{FF2B5EF4-FFF2-40B4-BE49-F238E27FC236}">
                <a16:creationId xmlns:a16="http://schemas.microsoft.com/office/drawing/2014/main" id="{A773A084-B15D-C542-AC13-1B8474AF32EC}"/>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15097697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6427785" y="8800697"/>
            <a:ext cx="826751" cy="547688"/>
          </a:xfrm>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529800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 Image White Background">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51DDBD5E-6AC2-C249-84BB-66345FF88282}"/>
              </a:ext>
            </a:extLst>
          </p:cNvPr>
          <p:cNvSpPr>
            <a:spLocks noGrp="1"/>
          </p:cNvSpPr>
          <p:nvPr>
            <p:ph type="pic" sz="quarter" idx="14"/>
          </p:nvPr>
        </p:nvSpPr>
        <p:spPr>
          <a:xfrm>
            <a:off x="529200" y="1898449"/>
            <a:ext cx="6484914" cy="7969451"/>
          </a:xfrm>
          <a:prstGeom prst="rect">
            <a:avLst/>
          </a:prstGeom>
        </p:spPr>
        <p:txBody>
          <a:bodyPr/>
          <a:lstStyle>
            <a:lvl1pPr marL="0" indent="0" algn="ctr">
              <a:buNone/>
              <a:defRPr sz="1200"/>
            </a:lvl1pPr>
          </a:lstStyle>
          <a:p>
            <a:r>
              <a:rPr lang="it-IT"/>
              <a:t>Fare clic sull'icona per inserire un'immagine</a:t>
            </a:r>
            <a:endParaRPr lang="uk-UA"/>
          </a:p>
        </p:txBody>
      </p:sp>
      <p:sp>
        <p:nvSpPr>
          <p:cNvPr id="24" name="Text Placeholder 9">
            <a:extLst>
              <a:ext uri="{FF2B5EF4-FFF2-40B4-BE49-F238E27FC236}">
                <a16:creationId xmlns:a16="http://schemas.microsoft.com/office/drawing/2014/main" id="{C4D17CBA-29E2-C543-B511-EDF93853E8F9}"/>
              </a:ext>
            </a:extLst>
          </p:cNvPr>
          <p:cNvSpPr>
            <a:spLocks noGrp="1"/>
          </p:cNvSpPr>
          <p:nvPr>
            <p:ph type="body" sz="quarter" idx="10" hasCustomPrompt="1"/>
          </p:nvPr>
        </p:nvSpPr>
        <p:spPr>
          <a:xfrm>
            <a:off x="1562595" y="202481"/>
            <a:ext cx="14404763" cy="521419"/>
          </a:xfrm>
          <a:prstGeom prst="rect">
            <a:avLst/>
          </a:prstGeom>
        </p:spPr>
        <p:txBody>
          <a:bodyPr lIns="0" tIns="0" rIns="0" bIns="0" anchor="ctr" anchorCtr="0"/>
          <a:lstStyle>
            <a:lvl1pPr marL="0" indent="0" algn="l">
              <a:lnSpc>
                <a:spcPct val="100000"/>
              </a:lnSpc>
              <a:spcBef>
                <a:spcPts val="0"/>
              </a:spcBef>
              <a:buNone/>
              <a:defRPr sz="36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a:t>Title</a:t>
            </a:r>
          </a:p>
        </p:txBody>
      </p:sp>
      <p:sp>
        <p:nvSpPr>
          <p:cNvPr id="25" name="Text Placeholder 9">
            <a:extLst>
              <a:ext uri="{FF2B5EF4-FFF2-40B4-BE49-F238E27FC236}">
                <a16:creationId xmlns:a16="http://schemas.microsoft.com/office/drawing/2014/main" id="{1CF5BFDA-F51D-2144-855F-C02545952A24}"/>
              </a:ext>
            </a:extLst>
          </p:cNvPr>
          <p:cNvSpPr>
            <a:spLocks noGrp="1"/>
          </p:cNvSpPr>
          <p:nvPr>
            <p:ph type="body" sz="quarter" idx="11" hasCustomPrompt="1"/>
          </p:nvPr>
        </p:nvSpPr>
        <p:spPr>
          <a:xfrm>
            <a:off x="1562595" y="896881"/>
            <a:ext cx="14404763" cy="512819"/>
          </a:xfrm>
          <a:prstGeom prst="rect">
            <a:avLst/>
          </a:prstGeom>
        </p:spPr>
        <p:txBody>
          <a:bodyPr lIns="0" tIns="0" rIns="0" bIns="0" anchor="ctr" anchorCtr="0"/>
          <a:lstStyle>
            <a:lvl1pPr marL="0" indent="0" algn="l">
              <a:lnSpc>
                <a:spcPct val="100000"/>
              </a:lnSpc>
              <a:spcBef>
                <a:spcPts val="0"/>
              </a:spcBef>
              <a:buNone/>
              <a:defRPr sz="24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212703444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8288000" cy="10287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2105025" y="2057399"/>
            <a:ext cx="14077950" cy="1478687"/>
          </a:xfrm>
        </p:spPr>
        <p:txBody>
          <a:bodyPr>
            <a:noAutofit/>
          </a:bodyPr>
          <a:lstStyle>
            <a:lvl1pPr algn="ctr">
              <a:defRPr sz="81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2527238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clusion">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4"/>
            <a:ext cx="18288000" cy="9030692"/>
          </a:xfrm>
          <a:prstGeom prst="rect">
            <a:avLst/>
          </a:prstGeom>
        </p:spPr>
        <p:txBody>
          <a:bodyPr/>
          <a:lstStyle>
            <a:lvl1pPr>
              <a:defRPr sz="1200"/>
            </a:lvl1pPr>
          </a:lstStyle>
          <a:p>
            <a:endParaRPr lang="uk-UA"/>
          </a:p>
        </p:txBody>
      </p:sp>
      <p:sp>
        <p:nvSpPr>
          <p:cNvPr id="31" name="Text Placeholder 9">
            <a:extLst>
              <a:ext uri="{FF2B5EF4-FFF2-40B4-BE49-F238E27FC236}">
                <a16:creationId xmlns:a16="http://schemas.microsoft.com/office/drawing/2014/main" id="{3FF47240-27FA-A245-8B2E-E6DAC73048B8}"/>
              </a:ext>
            </a:extLst>
          </p:cNvPr>
          <p:cNvSpPr>
            <a:spLocks noGrp="1"/>
          </p:cNvSpPr>
          <p:nvPr>
            <p:ph type="body" sz="quarter" idx="10" hasCustomPrompt="1"/>
          </p:nvPr>
        </p:nvSpPr>
        <p:spPr>
          <a:xfrm>
            <a:off x="1970216" y="3009900"/>
            <a:ext cx="14404764" cy="770297"/>
          </a:xfrm>
          <a:prstGeom prst="rect">
            <a:avLst/>
          </a:prstGeom>
        </p:spPr>
        <p:txBody>
          <a:bodyPr lIns="0" tIns="0" rIns="0" bIns="0" anchor="t" anchorCtr="0"/>
          <a:lstStyle>
            <a:lvl1pPr marL="0" indent="0" algn="ctr">
              <a:lnSpc>
                <a:spcPct val="100000"/>
              </a:lnSpc>
              <a:spcBef>
                <a:spcPts val="0"/>
              </a:spcBef>
              <a:buNone/>
              <a:defRPr sz="6000" b="1" i="0" cap="none" spc="0" baseline="0">
                <a:solidFill>
                  <a:schemeClr val="bg1"/>
                </a:solidFill>
                <a:effectLst>
                  <a:outerShdw blurRad="635000" dist="38100" dir="2700000" algn="tl" rotWithShape="0">
                    <a:prstClr val="black">
                      <a:alpha val="44000"/>
                    </a:prstClr>
                  </a:outerShdw>
                </a:effectLst>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a:t>Conclusion</a:t>
            </a:r>
          </a:p>
        </p:txBody>
      </p:sp>
      <p:sp>
        <p:nvSpPr>
          <p:cNvPr id="13" name="Text Placeholder 9">
            <a:extLst>
              <a:ext uri="{FF2B5EF4-FFF2-40B4-BE49-F238E27FC236}">
                <a16:creationId xmlns:a16="http://schemas.microsoft.com/office/drawing/2014/main" id="{E2415DCC-7083-EF44-BBF0-4062218D7AD8}"/>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14" name="Text Placeholder 9">
            <a:extLst>
              <a:ext uri="{FF2B5EF4-FFF2-40B4-BE49-F238E27FC236}">
                <a16:creationId xmlns:a16="http://schemas.microsoft.com/office/drawing/2014/main" id="{8027D410-E255-1C41-989D-7FD175C2D678}"/>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15" name="Text Placeholder 9">
            <a:extLst>
              <a:ext uri="{FF2B5EF4-FFF2-40B4-BE49-F238E27FC236}">
                <a16:creationId xmlns:a16="http://schemas.microsoft.com/office/drawing/2014/main" id="{8EEF5CBF-8472-B746-88A6-6B5A9417669E}"/>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17" name="Text Placeholder 9">
            <a:extLst>
              <a:ext uri="{FF2B5EF4-FFF2-40B4-BE49-F238E27FC236}">
                <a16:creationId xmlns:a16="http://schemas.microsoft.com/office/drawing/2014/main" id="{D0624D8B-DE59-2F46-82EA-866EA296F518}"/>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277568086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1"/>
            <a:ext cx="18288000" cy="9030692"/>
          </a:xfrm>
          <a:prstGeom prst="rect">
            <a:avLst/>
          </a:prstGeom>
        </p:spPr>
        <p:txBody>
          <a:bodyPr/>
          <a:lstStyle>
            <a:lvl1pPr>
              <a:defRPr sz="1200"/>
            </a:lvl1pPr>
          </a:lstStyle>
          <a:p>
            <a:endParaRPr lang="uk-UA"/>
          </a:p>
        </p:txBody>
      </p:sp>
      <p:sp>
        <p:nvSpPr>
          <p:cNvPr id="17" name="Espace réservé du texte 30">
            <a:extLst>
              <a:ext uri="{FF2B5EF4-FFF2-40B4-BE49-F238E27FC236}">
                <a16:creationId xmlns:a16="http://schemas.microsoft.com/office/drawing/2014/main" id="{CCAB0922-CD57-0B4C-BA17-0087D4FB63C9}"/>
              </a:ext>
            </a:extLst>
          </p:cNvPr>
          <p:cNvSpPr>
            <a:spLocks noGrp="1"/>
          </p:cNvSpPr>
          <p:nvPr>
            <p:ph type="body" sz="quarter" idx="22" hasCustomPrompt="1"/>
          </p:nvPr>
        </p:nvSpPr>
        <p:spPr>
          <a:xfrm>
            <a:off x="3127425" y="2279413"/>
            <a:ext cx="12033150" cy="1216158"/>
          </a:xfrm>
          <a:prstGeom prst="rect">
            <a:avLst/>
          </a:prstGeom>
          <a:solidFill>
            <a:schemeClr val="accent4">
              <a:alpha val="90000"/>
            </a:schemeClr>
          </a:solidFill>
        </p:spPr>
        <p:txBody>
          <a:bodyPr anchor="ctr" anchorCtr="0"/>
          <a:lstStyle>
            <a:lvl1pPr marL="0" indent="0" algn="ctr">
              <a:buNone/>
              <a:defRPr sz="5000" b="1">
                <a:solidFill>
                  <a:schemeClr val="bg1"/>
                </a:solidFill>
                <a:latin typeface="Calibri" panose="020F0502020204030204" pitchFamily="34" charset="0"/>
                <a:cs typeface="Calibri" panose="020F0502020204030204" pitchFamily="34" charset="0"/>
              </a:defRPr>
            </a:lvl1pPr>
          </a:lstStyle>
          <a:p>
            <a:r>
              <a:rPr lang="fr-FR" sz="4800" spc="600">
                <a:effectLst/>
              </a:rPr>
              <a:t>TITLE XXXX XXXX XXXXX XXX</a:t>
            </a:r>
          </a:p>
        </p:txBody>
      </p:sp>
      <p:sp>
        <p:nvSpPr>
          <p:cNvPr id="22" name="Text Placeholder 9">
            <a:extLst>
              <a:ext uri="{FF2B5EF4-FFF2-40B4-BE49-F238E27FC236}">
                <a16:creationId xmlns:a16="http://schemas.microsoft.com/office/drawing/2014/main" id="{FE13E051-8344-B64E-86A6-15EFEDFC179F}"/>
              </a:ext>
            </a:extLst>
          </p:cNvPr>
          <p:cNvSpPr>
            <a:spLocks noGrp="1"/>
          </p:cNvSpPr>
          <p:nvPr>
            <p:ph type="body" sz="quarter" idx="16" hasCustomPrompt="1"/>
          </p:nvPr>
        </p:nvSpPr>
        <p:spPr>
          <a:xfrm>
            <a:off x="5029200" y="3495571"/>
            <a:ext cx="8229600" cy="1038329"/>
          </a:xfrm>
          <a:prstGeom prst="rect">
            <a:avLst/>
          </a:prstGeom>
          <a:solidFill>
            <a:schemeClr val="bg1">
              <a:alpha val="90000"/>
            </a:schemeClr>
          </a:solidFill>
        </p:spPr>
        <p:txBody>
          <a:bodyPr lIns="0" tIns="0" rIns="0" bIns="0" anchor="ctr" anchorCtr="0"/>
          <a:lstStyle>
            <a:lvl1pPr marL="0" indent="0" algn="ctr">
              <a:lnSpc>
                <a:spcPct val="100000"/>
              </a:lnSpc>
              <a:spcBef>
                <a:spcPts val="0"/>
              </a:spcBef>
              <a:buNone/>
              <a:defRPr sz="42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SUBTILE XXX XXXX XXXX</a:t>
            </a:r>
          </a:p>
        </p:txBody>
      </p:sp>
      <p:sp>
        <p:nvSpPr>
          <p:cNvPr id="31" name="Text Placeholder 9">
            <a:extLst>
              <a:ext uri="{FF2B5EF4-FFF2-40B4-BE49-F238E27FC236}">
                <a16:creationId xmlns:a16="http://schemas.microsoft.com/office/drawing/2014/main" id="{11ED1F45-D7C1-6041-AB76-E271A92E33A6}"/>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32" name="Text Placeholder 9">
            <a:extLst>
              <a:ext uri="{FF2B5EF4-FFF2-40B4-BE49-F238E27FC236}">
                <a16:creationId xmlns:a16="http://schemas.microsoft.com/office/drawing/2014/main" id="{22518EDB-DEFA-7142-A23F-9FDEF3FE04FE}"/>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33" name="Text Placeholder 9">
            <a:extLst>
              <a:ext uri="{FF2B5EF4-FFF2-40B4-BE49-F238E27FC236}">
                <a16:creationId xmlns:a16="http://schemas.microsoft.com/office/drawing/2014/main" id="{45605FF1-9FA1-F64F-B325-1CD6D8E71448}"/>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34" name="Text Placeholder 9">
            <a:extLst>
              <a:ext uri="{FF2B5EF4-FFF2-40B4-BE49-F238E27FC236}">
                <a16:creationId xmlns:a16="http://schemas.microsoft.com/office/drawing/2014/main" id="{EAFCD8CF-5458-EB4C-ADC4-1267D90792C7}"/>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67276903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4"/>
            <a:ext cx="18288000" cy="9030692"/>
          </a:xfrm>
          <a:prstGeom prst="rect">
            <a:avLst/>
          </a:prstGeom>
        </p:spPr>
        <p:txBody>
          <a:bodyPr/>
          <a:lstStyle>
            <a:lvl1pPr>
              <a:defRPr sz="1200"/>
            </a:lvl1pPr>
          </a:lstStyle>
          <a:p>
            <a:endParaRPr lang="uk-UA"/>
          </a:p>
        </p:txBody>
      </p:sp>
      <p:sp>
        <p:nvSpPr>
          <p:cNvPr id="31" name="Text Placeholder 9">
            <a:extLst>
              <a:ext uri="{FF2B5EF4-FFF2-40B4-BE49-F238E27FC236}">
                <a16:creationId xmlns:a16="http://schemas.microsoft.com/office/drawing/2014/main" id="{3FF47240-27FA-A245-8B2E-E6DAC73048B8}"/>
              </a:ext>
            </a:extLst>
          </p:cNvPr>
          <p:cNvSpPr>
            <a:spLocks noGrp="1"/>
          </p:cNvSpPr>
          <p:nvPr>
            <p:ph type="body" sz="quarter" idx="10" hasCustomPrompt="1"/>
          </p:nvPr>
        </p:nvSpPr>
        <p:spPr>
          <a:xfrm>
            <a:off x="1970216" y="1638301"/>
            <a:ext cx="14404764" cy="770297"/>
          </a:xfrm>
          <a:prstGeom prst="rect">
            <a:avLst/>
          </a:prstGeom>
        </p:spPr>
        <p:txBody>
          <a:bodyPr lIns="0" tIns="0" rIns="0" bIns="0" anchor="t" anchorCtr="0"/>
          <a:lstStyle>
            <a:lvl1pPr marL="0" indent="0" algn="ctr">
              <a:lnSpc>
                <a:spcPct val="100000"/>
              </a:lnSpc>
              <a:spcBef>
                <a:spcPts val="0"/>
              </a:spcBef>
              <a:buNone/>
              <a:defRPr sz="6000" b="1" i="0" cap="none" spc="0" baseline="0">
                <a:solidFill>
                  <a:schemeClr val="bg1"/>
                </a:solidFill>
                <a:effectLst>
                  <a:outerShdw blurRad="635000" dist="38100" dir="2700000" algn="tl" rotWithShape="0">
                    <a:prstClr val="black">
                      <a:alpha val="44000"/>
                    </a:prstClr>
                  </a:outerShdw>
                </a:effectLst>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a:t>Title of the presentation</a:t>
            </a:r>
          </a:p>
        </p:txBody>
      </p:sp>
      <p:sp>
        <p:nvSpPr>
          <p:cNvPr id="32" name="Text Placeholder 9">
            <a:extLst>
              <a:ext uri="{FF2B5EF4-FFF2-40B4-BE49-F238E27FC236}">
                <a16:creationId xmlns:a16="http://schemas.microsoft.com/office/drawing/2014/main" id="{16BFCE54-7BE1-7140-B811-1EA500D6D10E}"/>
              </a:ext>
            </a:extLst>
          </p:cNvPr>
          <p:cNvSpPr>
            <a:spLocks noGrp="1"/>
          </p:cNvSpPr>
          <p:nvPr>
            <p:ph type="body" sz="quarter" idx="15" hasCustomPrompt="1"/>
          </p:nvPr>
        </p:nvSpPr>
        <p:spPr>
          <a:xfrm>
            <a:off x="1970216" y="2640883"/>
            <a:ext cx="14404764" cy="521420"/>
          </a:xfrm>
          <a:prstGeom prst="rect">
            <a:avLst/>
          </a:prstGeom>
        </p:spPr>
        <p:txBody>
          <a:bodyPr lIns="0" tIns="0" rIns="0" bIns="0" anchor="t" anchorCtr="0"/>
          <a:lstStyle>
            <a:lvl1pPr marL="0" indent="0" algn="ctr">
              <a:lnSpc>
                <a:spcPct val="100000"/>
              </a:lnSpc>
              <a:spcBef>
                <a:spcPts val="0"/>
              </a:spcBef>
              <a:buNone/>
              <a:defRPr sz="4001" b="0" i="0" cap="none" spc="0" baseline="0">
                <a:solidFill>
                  <a:schemeClr val="bg1"/>
                </a:solidFill>
                <a:effectLst>
                  <a:outerShdw blurRad="558800" dist="38100" dir="2700000" algn="tl" rotWithShape="0">
                    <a:prstClr val="black">
                      <a:alpha val="65000"/>
                    </a:prstClr>
                  </a:outerShdw>
                </a:effectLst>
                <a:latin typeface="Arial" panose="020B0604020202020204" pitchFamily="34" charset="0"/>
                <a:ea typeface="Arial" panose="020B0604020202020204" pitchFamily="34" charset="0"/>
                <a:cs typeface="Arial" panose="020B0604020202020204" pitchFamily="34" charset="0"/>
              </a:defRPr>
            </a:lvl1pPr>
          </a:lstStyle>
          <a:p>
            <a:pPr lvl="0"/>
            <a:r>
              <a:rPr lang="en-US"/>
              <a:t>Subtitle of the presentation</a:t>
            </a:r>
          </a:p>
        </p:txBody>
      </p:sp>
      <p:sp>
        <p:nvSpPr>
          <p:cNvPr id="14" name="Text Placeholder 9">
            <a:extLst>
              <a:ext uri="{FF2B5EF4-FFF2-40B4-BE49-F238E27FC236}">
                <a16:creationId xmlns:a16="http://schemas.microsoft.com/office/drawing/2014/main" id="{9D14AF6A-4A4B-D547-B39B-677C586C2B9D}"/>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15" name="Text Placeholder 9">
            <a:extLst>
              <a:ext uri="{FF2B5EF4-FFF2-40B4-BE49-F238E27FC236}">
                <a16:creationId xmlns:a16="http://schemas.microsoft.com/office/drawing/2014/main" id="{931593C1-E1E7-BE41-ABCA-D8346DDD1857}"/>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17" name="Text Placeholder 9">
            <a:extLst>
              <a:ext uri="{FF2B5EF4-FFF2-40B4-BE49-F238E27FC236}">
                <a16:creationId xmlns:a16="http://schemas.microsoft.com/office/drawing/2014/main" id="{302F3606-5DFC-FF41-BE15-C59C743FF6C2}"/>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18" name="Text Placeholder 9">
            <a:extLst>
              <a:ext uri="{FF2B5EF4-FFF2-40B4-BE49-F238E27FC236}">
                <a16:creationId xmlns:a16="http://schemas.microsoft.com/office/drawing/2014/main" id="{806E32B8-B78D-7545-9214-DF5738AE8387}"/>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17713409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clusion">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8BA64C4D-8D02-CC45-AC18-ED16DD874E7F}"/>
              </a:ext>
            </a:extLst>
          </p:cNvPr>
          <p:cNvSpPr>
            <a:spLocks noGrp="1"/>
          </p:cNvSpPr>
          <p:nvPr>
            <p:ph type="pic" sz="quarter" idx="14"/>
          </p:nvPr>
        </p:nvSpPr>
        <p:spPr>
          <a:xfrm>
            <a:off x="0" y="4"/>
            <a:ext cx="18288000" cy="9030692"/>
          </a:xfrm>
          <a:prstGeom prst="rect">
            <a:avLst/>
          </a:prstGeom>
        </p:spPr>
        <p:txBody>
          <a:bodyPr/>
          <a:lstStyle>
            <a:lvl1pPr>
              <a:defRPr sz="1200"/>
            </a:lvl1pPr>
          </a:lstStyle>
          <a:p>
            <a:endParaRPr lang="uk-UA"/>
          </a:p>
        </p:txBody>
      </p:sp>
      <p:sp>
        <p:nvSpPr>
          <p:cNvPr id="31" name="Text Placeholder 9">
            <a:extLst>
              <a:ext uri="{FF2B5EF4-FFF2-40B4-BE49-F238E27FC236}">
                <a16:creationId xmlns:a16="http://schemas.microsoft.com/office/drawing/2014/main" id="{3FF47240-27FA-A245-8B2E-E6DAC73048B8}"/>
              </a:ext>
            </a:extLst>
          </p:cNvPr>
          <p:cNvSpPr>
            <a:spLocks noGrp="1"/>
          </p:cNvSpPr>
          <p:nvPr>
            <p:ph type="body" sz="quarter" idx="10" hasCustomPrompt="1"/>
          </p:nvPr>
        </p:nvSpPr>
        <p:spPr>
          <a:xfrm>
            <a:off x="1970216" y="3009900"/>
            <a:ext cx="14404764" cy="770297"/>
          </a:xfrm>
          <a:prstGeom prst="rect">
            <a:avLst/>
          </a:prstGeom>
        </p:spPr>
        <p:txBody>
          <a:bodyPr lIns="0" tIns="0" rIns="0" bIns="0" anchor="t" anchorCtr="0"/>
          <a:lstStyle>
            <a:lvl1pPr marL="0" indent="0" algn="ctr">
              <a:lnSpc>
                <a:spcPct val="100000"/>
              </a:lnSpc>
              <a:spcBef>
                <a:spcPts val="0"/>
              </a:spcBef>
              <a:buNone/>
              <a:defRPr sz="6000" b="1" i="0" cap="none" spc="0" baseline="0">
                <a:solidFill>
                  <a:schemeClr val="bg1"/>
                </a:solidFill>
                <a:effectLst>
                  <a:outerShdw blurRad="635000" dist="38100" dir="2700000" algn="tl" rotWithShape="0">
                    <a:prstClr val="black">
                      <a:alpha val="44000"/>
                    </a:prstClr>
                  </a:outerShdw>
                </a:effectLst>
                <a:latin typeface="Arial Black" panose="020B0604020202020204" pitchFamily="34" charset="0"/>
                <a:ea typeface="Arial Black" panose="020B0604020202020204" pitchFamily="34" charset="0"/>
                <a:cs typeface="Arial Black" panose="020B0604020202020204" pitchFamily="34" charset="0"/>
              </a:defRPr>
            </a:lvl1pPr>
          </a:lstStyle>
          <a:p>
            <a:pPr lvl="0"/>
            <a:r>
              <a:rPr lang="en-US"/>
              <a:t>Conclusion</a:t>
            </a:r>
          </a:p>
        </p:txBody>
      </p:sp>
      <p:sp>
        <p:nvSpPr>
          <p:cNvPr id="13" name="Text Placeholder 9">
            <a:extLst>
              <a:ext uri="{FF2B5EF4-FFF2-40B4-BE49-F238E27FC236}">
                <a16:creationId xmlns:a16="http://schemas.microsoft.com/office/drawing/2014/main" id="{E2415DCC-7083-EF44-BBF0-4062218D7AD8}"/>
              </a:ext>
            </a:extLst>
          </p:cNvPr>
          <p:cNvSpPr>
            <a:spLocks noGrp="1"/>
          </p:cNvSpPr>
          <p:nvPr>
            <p:ph type="body" sz="quarter" idx="23" hasCustomPrompt="1"/>
          </p:nvPr>
        </p:nvSpPr>
        <p:spPr>
          <a:xfrm>
            <a:off x="626659" y="9727483"/>
            <a:ext cx="7069544" cy="369020"/>
          </a:xfrm>
          <a:prstGeom prst="rect">
            <a:avLst/>
          </a:prstGeom>
        </p:spPr>
        <p:txBody>
          <a:bodyPr lIns="0" tIns="0" rIns="0" bIns="0" anchor="t" anchorCtr="0"/>
          <a:lstStyle>
            <a:lvl1pPr marL="0" indent="0" algn="l">
              <a:lnSpc>
                <a:spcPct val="100000"/>
              </a:lnSpc>
              <a:spcBef>
                <a:spcPts val="0"/>
              </a:spcBef>
              <a:buNone/>
              <a:defRPr sz="2000" b="0" i="1" cap="none" spc="0" baseline="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Office / Contact Information</a:t>
            </a:r>
          </a:p>
        </p:txBody>
      </p:sp>
      <p:sp>
        <p:nvSpPr>
          <p:cNvPr id="14" name="Text Placeholder 9">
            <a:extLst>
              <a:ext uri="{FF2B5EF4-FFF2-40B4-BE49-F238E27FC236}">
                <a16:creationId xmlns:a16="http://schemas.microsoft.com/office/drawing/2014/main" id="{8027D410-E255-1C41-989D-7FD175C2D678}"/>
              </a:ext>
            </a:extLst>
          </p:cNvPr>
          <p:cNvSpPr>
            <a:spLocks noGrp="1"/>
          </p:cNvSpPr>
          <p:nvPr>
            <p:ph type="body" sz="quarter" idx="17" hasCustomPrompt="1"/>
          </p:nvPr>
        </p:nvSpPr>
        <p:spPr>
          <a:xfrm>
            <a:off x="626659" y="9267335"/>
            <a:ext cx="7069544" cy="383948"/>
          </a:xfrm>
          <a:prstGeom prst="rect">
            <a:avLst/>
          </a:prstGeom>
        </p:spPr>
        <p:txBody>
          <a:bodyPr lIns="0" tIns="0" rIns="0" bIns="0" anchor="t" anchorCtr="0"/>
          <a:lstStyle>
            <a:lvl1pPr marL="0" indent="0" algn="l">
              <a:lnSpc>
                <a:spcPct val="100000"/>
              </a:lnSpc>
              <a:spcBef>
                <a:spcPts val="0"/>
              </a:spcBef>
              <a:buNone/>
              <a:defRPr sz="2400" b="1" i="0" cap="none" spc="0" baseline="0">
                <a:solidFill>
                  <a:srgbClr val="063D67"/>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First name Last name </a:t>
            </a:r>
            <a:r>
              <a:rPr lang="en-US" sz="1800">
                <a:solidFill>
                  <a:srgbClr val="043962"/>
                </a:solidFill>
                <a:latin typeface="Arial" panose="020B0604020202020204" pitchFamily="34" charset="0"/>
              </a:rPr>
              <a:t> |  ALTEN</a:t>
            </a:r>
            <a:endParaRPr lang="en-US"/>
          </a:p>
        </p:txBody>
      </p:sp>
      <p:sp>
        <p:nvSpPr>
          <p:cNvPr id="15" name="Text Placeholder 9">
            <a:extLst>
              <a:ext uri="{FF2B5EF4-FFF2-40B4-BE49-F238E27FC236}">
                <a16:creationId xmlns:a16="http://schemas.microsoft.com/office/drawing/2014/main" id="{8EEF5CBF-8472-B746-88A6-6B5A9417669E}"/>
              </a:ext>
            </a:extLst>
          </p:cNvPr>
          <p:cNvSpPr>
            <a:spLocks noGrp="1"/>
          </p:cNvSpPr>
          <p:nvPr>
            <p:ph type="body" sz="quarter" idx="21" hasCustomPrompt="1"/>
          </p:nvPr>
        </p:nvSpPr>
        <p:spPr>
          <a:xfrm>
            <a:off x="11658600" y="9419527"/>
            <a:ext cx="3678185"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accent4"/>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C2 - Confidential</a:t>
            </a:r>
          </a:p>
        </p:txBody>
      </p:sp>
      <p:sp>
        <p:nvSpPr>
          <p:cNvPr id="17" name="Text Placeholder 9">
            <a:extLst>
              <a:ext uri="{FF2B5EF4-FFF2-40B4-BE49-F238E27FC236}">
                <a16:creationId xmlns:a16="http://schemas.microsoft.com/office/drawing/2014/main" id="{D0624D8B-DE59-2F46-82EA-866EA296F518}"/>
              </a:ext>
            </a:extLst>
          </p:cNvPr>
          <p:cNvSpPr>
            <a:spLocks noGrp="1"/>
          </p:cNvSpPr>
          <p:nvPr>
            <p:ph type="body" sz="quarter" idx="18" hasCustomPrompt="1"/>
          </p:nvPr>
        </p:nvSpPr>
        <p:spPr>
          <a:xfrm>
            <a:off x="15544800" y="9419527"/>
            <a:ext cx="2438400" cy="521419"/>
          </a:xfrm>
          <a:prstGeom prst="rect">
            <a:avLst/>
          </a:prstGeom>
        </p:spPr>
        <p:txBody>
          <a:bodyPr lIns="0" tIns="0" rIns="0" bIns="0" anchor="t" anchorCtr="0"/>
          <a:lstStyle>
            <a:lvl1pPr marL="0" indent="0" algn="r">
              <a:lnSpc>
                <a:spcPct val="100000"/>
              </a:lnSpc>
              <a:spcBef>
                <a:spcPts val="0"/>
              </a:spcBef>
              <a:buNone/>
              <a:defRPr sz="2400" b="0" i="0" cap="none" spc="0" baseline="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lvl="0"/>
            <a:r>
              <a:rPr lang="en-US"/>
              <a:t>MM | DD | YYYY</a:t>
            </a:r>
          </a:p>
        </p:txBody>
      </p:sp>
    </p:spTree>
    <p:extLst>
      <p:ext uri="{BB962C8B-B14F-4D97-AF65-F5344CB8AC3E}">
        <p14:creationId xmlns:p14="http://schemas.microsoft.com/office/powerpoint/2010/main" val="32510271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58419" y="4000498"/>
            <a:ext cx="13396121" cy="3165573"/>
          </a:xfrm>
        </p:spPr>
        <p:txBody>
          <a:bodyPr anchor="b"/>
          <a:lstStyle>
            <a:lvl1pPr algn="r">
              <a:defRPr sz="7111" b="0" cap="none"/>
            </a:lvl1pPr>
          </a:lstStyle>
          <a:p>
            <a:r>
              <a:rPr lang="en-US" dirty="0"/>
              <a:t>Click to edit Master title style</a:t>
            </a:r>
          </a:p>
        </p:txBody>
      </p:sp>
      <p:sp>
        <p:nvSpPr>
          <p:cNvPr id="3" name="Text Placeholder 2"/>
          <p:cNvSpPr>
            <a:spLocks noGrp="1"/>
          </p:cNvSpPr>
          <p:nvPr>
            <p:ph type="body" idx="1"/>
          </p:nvPr>
        </p:nvSpPr>
        <p:spPr>
          <a:xfrm>
            <a:off x="3858417" y="7166072"/>
            <a:ext cx="13396122" cy="1290600"/>
          </a:xfrm>
        </p:spPr>
        <p:txBody>
          <a:bodyPr anchor="t">
            <a:normAutofit/>
          </a:bodyPr>
          <a:lstStyle>
            <a:lvl1pPr marL="0" indent="0" algn="r">
              <a:buNone/>
              <a:defRPr sz="3556">
                <a:solidFill>
                  <a:schemeClr val="tx1"/>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037157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26467" y="1028701"/>
            <a:ext cx="15028070" cy="2628899"/>
          </a:xfrm>
        </p:spPr>
        <p:txBody>
          <a:bodyPr/>
          <a:lstStyle/>
          <a:p>
            <a:r>
              <a:rPr lang="en-US" dirty="0"/>
              <a:t>Click to edit Master title style</a:t>
            </a:r>
          </a:p>
        </p:txBody>
      </p:sp>
      <p:sp>
        <p:nvSpPr>
          <p:cNvPr id="3" name="Content Placeholder 2"/>
          <p:cNvSpPr>
            <a:spLocks noGrp="1"/>
          </p:cNvSpPr>
          <p:nvPr>
            <p:ph sz="half" idx="1"/>
          </p:nvPr>
        </p:nvSpPr>
        <p:spPr>
          <a:xfrm>
            <a:off x="2226469" y="4000499"/>
            <a:ext cx="7342583" cy="4686302"/>
          </a:xfrm>
        </p:spPr>
        <p:txBody>
          <a:bodyPr>
            <a:normAutofit/>
          </a:bodyPr>
          <a:lstStyle>
            <a:lvl1pPr>
              <a:defRPr sz="3200"/>
            </a:lvl1pPr>
            <a:lvl2pPr>
              <a:defRPr sz="2844"/>
            </a:lvl2pPr>
            <a:lvl3pPr>
              <a:defRPr sz="2489"/>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9911951" y="4000500"/>
            <a:ext cx="7342584" cy="4686300"/>
          </a:xfrm>
        </p:spPr>
        <p:txBody>
          <a:bodyPr>
            <a:normAutofit/>
          </a:bodyPr>
          <a:lstStyle>
            <a:lvl1pPr>
              <a:defRPr sz="3200"/>
            </a:lvl1pPr>
            <a:lvl2pPr>
              <a:defRPr sz="2844"/>
            </a:lvl2pPr>
            <a:lvl3pPr>
              <a:defRPr sz="2489"/>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57772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2658269" y="3987800"/>
            <a:ext cx="6910782" cy="864393"/>
          </a:xfrm>
        </p:spPr>
        <p:txBody>
          <a:bodyPr anchor="b">
            <a:noAutofit/>
          </a:bodyPr>
          <a:lstStyle>
            <a:lvl1pPr marL="0" indent="0">
              <a:buNone/>
              <a:defRPr sz="4978" b="0">
                <a:solidFill>
                  <a:schemeClr val="accent1">
                    <a:lumMod val="75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2226467" y="5003006"/>
            <a:ext cx="7342584" cy="3683793"/>
          </a:xfrm>
        </p:spPr>
        <p:txBody>
          <a:bodyPr anchor="t">
            <a:normAutofit/>
          </a:bodyPr>
          <a:lstStyle>
            <a:lvl1pPr>
              <a:defRPr sz="3200"/>
            </a:lvl1pPr>
            <a:lvl2pPr>
              <a:defRPr sz="2844"/>
            </a:lvl2pPr>
            <a:lvl3pPr>
              <a:defRPr sz="2489"/>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10320731" y="4000500"/>
            <a:ext cx="6933806" cy="864393"/>
          </a:xfrm>
        </p:spPr>
        <p:txBody>
          <a:bodyPr anchor="b">
            <a:noAutofit/>
          </a:bodyPr>
          <a:lstStyle>
            <a:lvl1pPr marL="0" indent="0">
              <a:buNone/>
              <a:defRPr sz="4978" b="0">
                <a:solidFill>
                  <a:schemeClr val="accent1">
                    <a:lumMod val="75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9911951" y="5003006"/>
            <a:ext cx="7342584" cy="3683793"/>
          </a:xfrm>
        </p:spPr>
        <p:txBody>
          <a:bodyPr anchor="t">
            <a:normAutofit/>
          </a:bodyPr>
          <a:lstStyle>
            <a:lvl1pPr>
              <a:defRPr sz="3200"/>
            </a:lvl1pPr>
            <a:lvl2pPr>
              <a:defRPr sz="2844"/>
            </a:lvl2pPr>
            <a:lvl3pPr>
              <a:defRPr sz="2489"/>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28790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500130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658857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6469" y="2400300"/>
            <a:ext cx="5323682" cy="2057400"/>
          </a:xfrm>
        </p:spPr>
        <p:txBody>
          <a:bodyPr anchor="b">
            <a:normAutofit/>
          </a:bodyPr>
          <a:lstStyle>
            <a:lvl1pPr algn="ctr">
              <a:defRPr sz="4267" b="0"/>
            </a:lvl1pPr>
          </a:lstStyle>
          <a:p>
            <a:r>
              <a:rPr lang="en-US" dirty="0"/>
              <a:t>Click to edit Master title style</a:t>
            </a:r>
          </a:p>
        </p:txBody>
      </p:sp>
      <p:sp>
        <p:nvSpPr>
          <p:cNvPr id="3" name="Content Placeholder 2"/>
          <p:cNvSpPr>
            <a:spLocks noGrp="1"/>
          </p:cNvSpPr>
          <p:nvPr>
            <p:ph idx="1"/>
          </p:nvPr>
        </p:nvSpPr>
        <p:spPr>
          <a:xfrm>
            <a:off x="7893050" y="1028699"/>
            <a:ext cx="9361485" cy="7658102"/>
          </a:xfrm>
        </p:spPr>
        <p:txBody>
          <a:bodyPr anchor="ctr">
            <a:normAutofit/>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226469" y="4457700"/>
            <a:ext cx="5323682" cy="2743200"/>
          </a:xfrm>
        </p:spPr>
        <p:txBody>
          <a:bodyPr>
            <a:normAutofit/>
          </a:bodyPr>
          <a:lstStyle>
            <a:lvl1pPr marL="0" indent="0" algn="ctr">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129885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24086" y="2628899"/>
            <a:ext cx="8139237" cy="2057400"/>
          </a:xfrm>
        </p:spPr>
        <p:txBody>
          <a:bodyPr anchor="b">
            <a:normAutofit/>
          </a:bodyPr>
          <a:lstStyle>
            <a:lvl1pPr algn="ctr">
              <a:defRPr sz="4978" b="0"/>
            </a:lvl1pPr>
          </a:lstStyle>
          <a:p>
            <a:r>
              <a:rPr lang="en-US" dirty="0"/>
              <a:t>Click to edit Master title style</a:t>
            </a:r>
          </a:p>
        </p:txBody>
      </p:sp>
      <p:sp>
        <p:nvSpPr>
          <p:cNvPr id="14" name="Picture Placeholder 2"/>
          <p:cNvSpPr>
            <a:spLocks noGrp="1" noChangeAspect="1"/>
          </p:cNvSpPr>
          <p:nvPr>
            <p:ph type="pic" idx="1"/>
          </p:nvPr>
        </p:nvSpPr>
        <p:spPr>
          <a:xfrm>
            <a:off x="11392023" y="1371600"/>
            <a:ext cx="4921461" cy="6858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2224086" y="4686299"/>
            <a:ext cx="8139237" cy="2743200"/>
          </a:xfrm>
        </p:spPr>
        <p:txBody>
          <a:bodyPr>
            <a:normAutofit/>
          </a:bodyPr>
          <a:lstStyle>
            <a:lvl1pPr marL="0" indent="0" algn="ctr">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979336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226219" y="1"/>
            <a:ext cx="3655220" cy="10287002"/>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2226467" y="1028701"/>
            <a:ext cx="15028070" cy="26288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26466" y="4000499"/>
            <a:ext cx="15028070" cy="4686302"/>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4598984" y="8824913"/>
            <a:ext cx="1714500" cy="547688"/>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3"/>
          </p:nvPr>
        </p:nvSpPr>
        <p:spPr>
          <a:xfrm>
            <a:off x="3858419" y="8824913"/>
            <a:ext cx="10626266" cy="547688"/>
          </a:xfrm>
          <a:prstGeom prst="rect">
            <a:avLst/>
          </a:prstGeom>
        </p:spPr>
        <p:txBody>
          <a:bodyPr vert="horz" lIns="91440" tIns="45720" rIns="91440" bIns="45720" rtlCol="0" anchor="ctr"/>
          <a:lstStyle>
            <a:lvl1pPr algn="l">
              <a:defRPr sz="1778"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6427785" y="8824913"/>
            <a:ext cx="826751" cy="547688"/>
          </a:xfrm>
          <a:prstGeom prst="rect">
            <a:avLst/>
          </a:prstGeom>
        </p:spPr>
        <p:txBody>
          <a:bodyPr vert="horz" lIns="91440" tIns="45720" rIns="91440" bIns="45720" rtlCol="0" anchor="ctr"/>
          <a:lstStyle>
            <a:lvl1pPr algn="r">
              <a:defRPr sz="1778" b="0" i="0">
                <a:solidFill>
                  <a:schemeClr val="tx1"/>
                </a:solidFill>
                <a:effectLst/>
                <a:latin typeface="+mn-lt"/>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7903433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92169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1" r:id="rId3"/>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151" y="-7144"/>
            <a:ext cx="7522369" cy="10294145"/>
            <a:chOff x="2928938" y="-4763"/>
            <a:chExt cx="5014912" cy="6862763"/>
          </a:xfrm>
        </p:grpSpPr>
        <p:sp>
          <p:nvSpPr>
            <p:cNvPr id="50"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51"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52"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53"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54"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5"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57" name="Rectangle 56">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a:effectLst/>
        </p:spPr>
        <p:txBody>
          <a:bodyPr rtlCol="0" anchor="ctr"/>
          <a:lstStyle/>
          <a:p>
            <a:pPr algn="ctr"/>
            <a:endParaRPr lang="en-US"/>
          </a:p>
        </p:txBody>
      </p:sp>
      <p:sp>
        <p:nvSpPr>
          <p:cNvPr id="59" name="Freeform: Shape 58">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5933391"/>
            <a:ext cx="2743437" cy="4353610"/>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61" name="Freeform: Shape 60">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4830147"/>
            <a:ext cx="4365068" cy="5456854"/>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63" name="Freeform: Shape 62">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4268263"/>
            <a:ext cx="6224825" cy="6018737"/>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65" name="Freeform: Shape 64">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998615"/>
            <a:ext cx="4079319" cy="5288385"/>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9" name="Espace réservé du texte 3">
            <a:extLst>
              <a:ext uri="{FF2B5EF4-FFF2-40B4-BE49-F238E27FC236}">
                <a16:creationId xmlns:a16="http://schemas.microsoft.com/office/drawing/2014/main" id="{CB91F901-E937-6332-8884-71C657CDCFCF}"/>
              </a:ext>
            </a:extLst>
          </p:cNvPr>
          <p:cNvSpPr txBox="1">
            <a:spLocks/>
          </p:cNvSpPr>
          <p:nvPr/>
        </p:nvSpPr>
        <p:spPr>
          <a:xfrm>
            <a:off x="2286000" y="965202"/>
            <a:ext cx="13716000" cy="2634348"/>
          </a:xfrm>
          <a:prstGeom prst="rect">
            <a:avLst/>
          </a:prstGeom>
          <a:solidFill>
            <a:schemeClr val="bg1"/>
          </a:solidFill>
          <a:ln>
            <a:solidFill>
              <a:srgbClr val="4472C4"/>
            </a:solidFill>
          </a:ln>
        </p:spPr>
        <p:txBody>
          <a:bodyPr vert="horz" lIns="91440" tIns="45720" rIns="91440" bIns="45720" rtlCol="0" anchor="b">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defTabSz="457200">
              <a:spcBef>
                <a:spcPct val="0"/>
              </a:spcBef>
              <a:spcAft>
                <a:spcPts val="600"/>
              </a:spcAft>
              <a:buNone/>
            </a:pPr>
            <a:r>
              <a:rPr lang="en-US" sz="9200" b="1" dirty="0">
                <a:ln w="3175" cmpd="sng">
                  <a:noFill/>
                </a:ln>
                <a:latin typeface="+mj-lt"/>
                <a:ea typeface="+mj-ea"/>
                <a:cs typeface="+mj-cs"/>
              </a:rPr>
              <a:t>Overcome the struggle on git with known patterns </a:t>
            </a:r>
            <a:endParaRPr lang="en-US" sz="9200" dirty="0">
              <a:ln w="3175" cmpd="sng">
                <a:noFill/>
              </a:ln>
              <a:latin typeface="+mj-lt"/>
              <a:ea typeface="+mj-ea"/>
              <a:cs typeface="+mj-cs"/>
            </a:endParaRPr>
          </a:p>
        </p:txBody>
      </p:sp>
      <p:sp>
        <p:nvSpPr>
          <p:cNvPr id="3" name="Text Placeholder 23">
            <a:extLst>
              <a:ext uri="{FF2B5EF4-FFF2-40B4-BE49-F238E27FC236}">
                <a16:creationId xmlns:a16="http://schemas.microsoft.com/office/drawing/2014/main" id="{1E5FA795-31EC-A6A6-1D67-FC69F4358655}"/>
              </a:ext>
            </a:extLst>
          </p:cNvPr>
          <p:cNvSpPr>
            <a:spLocks noGrp="1"/>
          </p:cNvSpPr>
          <p:nvPr/>
        </p:nvSpPr>
        <p:spPr>
          <a:xfrm>
            <a:off x="8128000" y="5461302"/>
            <a:ext cx="7870825" cy="238125"/>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r">
              <a:buNone/>
            </a:pPr>
            <a:r>
              <a:rPr lang="en-GB" sz="4000" b="1" i="1" u="sng" dirty="0"/>
              <a:t>Ivan Cipriani</a:t>
            </a:r>
          </a:p>
        </p:txBody>
      </p:sp>
    </p:spTree>
    <p:extLst>
      <p:ext uri="{BB962C8B-B14F-4D97-AF65-F5344CB8AC3E}">
        <p14:creationId xmlns:p14="http://schemas.microsoft.com/office/powerpoint/2010/main" val="248152926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2B59E5-204C-041F-2BBA-44DD874BA784}"/>
              </a:ext>
            </a:extLst>
          </p:cNvPr>
          <p:cNvSpPr txBox="1"/>
          <p:nvPr/>
        </p:nvSpPr>
        <p:spPr>
          <a:xfrm>
            <a:off x="2651" y="1090386"/>
            <a:ext cx="18175311" cy="4478149"/>
          </a:xfrm>
          <a:prstGeom prst="rect">
            <a:avLst/>
          </a:prstGeom>
          <a:solidFill>
            <a:schemeClr val="bg1"/>
          </a:solidFill>
          <a:ln>
            <a:solidFill>
              <a:srgbClr val="4472C4"/>
            </a:solidFill>
          </a:ln>
        </p:spPr>
        <p:txBody>
          <a:bodyPr wrap="square" lIns="91440" tIns="45720" rIns="91440" bIns="45720" rtlCol="0" anchor="t">
            <a:spAutoFit/>
          </a:bodyPr>
          <a:lstStyle/>
          <a:p>
            <a:pPr marL="428625" indent="-428625">
              <a:buFont typeface="Arial" panose="020B0604020202020204" pitchFamily="34" charset="0"/>
              <a:buChar char="•"/>
            </a:pPr>
            <a:r>
              <a:rPr lang="en-US" sz="4050" dirty="0"/>
              <a:t>Index (Stage) </a:t>
            </a:r>
          </a:p>
          <a:p>
            <a:pPr marL="1114425" lvl="1" indent="-428625">
              <a:buFont typeface="Arial" panose="020B0604020202020204" pitchFamily="34" charset="0"/>
              <a:buChar char="•"/>
            </a:pPr>
            <a:r>
              <a:rPr lang="en-US" sz="4050" dirty="0"/>
              <a:t>Separation between incremental steps and the commit of those change</a:t>
            </a:r>
            <a:endParaRPr lang="en-US" sz="4050" dirty="0">
              <a:cs typeface="Calibri"/>
            </a:endParaRPr>
          </a:p>
          <a:p>
            <a:pPr marL="1114425" lvl="1" indent="-428625">
              <a:buFont typeface="Arial" panose="020B0604020202020204" pitchFamily="34" charset="0"/>
              <a:buChar char="•"/>
            </a:pPr>
            <a:r>
              <a:rPr lang="en-US" sz="4050" dirty="0"/>
              <a:t>Useful also in merge operation allowing multiple version of the same file to be manage inspected and manipulated </a:t>
            </a:r>
            <a:endParaRPr lang="en-US" sz="4050" dirty="0">
              <a:cs typeface="Calibri"/>
            </a:endParaRPr>
          </a:p>
          <a:p>
            <a:pPr marL="1114425" lvl="1" indent="-428625">
              <a:buFont typeface="Arial,Sans-Serif" panose="020B0604020202020204" pitchFamily="34" charset="0"/>
              <a:buChar char="•"/>
            </a:pPr>
            <a:r>
              <a:rPr lang="en-US" sz="4100" dirty="0">
                <a:cs typeface="Calibri"/>
              </a:rPr>
              <a:t>It is private to your repository</a:t>
            </a:r>
          </a:p>
          <a:p>
            <a:pPr marL="1114425" lvl="1" indent="-428625">
              <a:buFont typeface="Arial,Sans-Serif" panose="020B0604020202020204" pitchFamily="34" charset="0"/>
              <a:buChar char="•"/>
            </a:pPr>
            <a:r>
              <a:rPr lang="en-US" sz="4100" dirty="0">
                <a:cs typeface="Calibri"/>
              </a:rPr>
              <a:t>It is transitory information</a:t>
            </a:r>
          </a:p>
          <a:p>
            <a:pPr marL="1114425" lvl="1" indent="-428625">
              <a:buFont typeface="Arial,Sans-Serif" panose="020B0604020202020204" pitchFamily="34" charset="0"/>
              <a:buChar char="•"/>
            </a:pPr>
            <a:r>
              <a:rPr lang="en-US" sz="4100" dirty="0">
                <a:cs typeface="Calibri"/>
              </a:rPr>
              <a:t>It is like a cache</a:t>
            </a:r>
            <a:endParaRPr lang="en-US" dirty="0"/>
          </a:p>
        </p:txBody>
      </p:sp>
      <p:sp>
        <p:nvSpPr>
          <p:cNvPr id="7" name="Espace réservé du texte 3">
            <a:extLst>
              <a:ext uri="{FF2B5EF4-FFF2-40B4-BE49-F238E27FC236}">
                <a16:creationId xmlns:a16="http://schemas.microsoft.com/office/drawing/2014/main" id="{D545BCCF-78F1-C113-7690-E8950F16ADAE}"/>
              </a:ext>
            </a:extLst>
          </p:cNvPr>
          <p:cNvSpPr txBox="1">
            <a:spLocks/>
          </p:cNvSpPr>
          <p:nvPr/>
        </p:nvSpPr>
        <p:spPr>
          <a:xfrm>
            <a:off x="1600200" y="259632"/>
            <a:ext cx="14404763" cy="630276"/>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Git </a:t>
            </a:r>
            <a:r>
              <a:rPr lang="fr-FR" sz="3600" b="1" err="1">
                <a:solidFill>
                  <a:srgbClr val="000000"/>
                </a:solidFill>
                <a:latin typeface="Calibri" panose="020F0502020204030204" pitchFamily="34" charset="0"/>
                <a:ea typeface="Calibri" panose="020F0502020204030204" pitchFamily="34" charset="0"/>
                <a:cs typeface="Calibri" panose="020F0502020204030204" pitchFamily="34" charset="0"/>
              </a:rPr>
              <a:t>Overview</a:t>
            </a:r>
            <a:endParaRPr lang="fr-FR" sz="3600" b="1">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1. Introduction to Git - Version Control with Git, 3rd Edition [Book]">
            <a:extLst>
              <a:ext uri="{FF2B5EF4-FFF2-40B4-BE49-F238E27FC236}">
                <a16:creationId xmlns:a16="http://schemas.microsoft.com/office/drawing/2014/main" id="{BB7D8E54-C2D6-D7A3-2861-49E85F84C7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 t="915" r="65432" b="1829"/>
          <a:stretch/>
        </p:blipFill>
        <p:spPr bwMode="auto">
          <a:xfrm>
            <a:off x="7928369" y="5153503"/>
            <a:ext cx="2652359" cy="51413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 Introduction to Git - Version Control with Git, 3rd Edition [Book]">
            <a:extLst>
              <a:ext uri="{FF2B5EF4-FFF2-40B4-BE49-F238E27FC236}">
                <a16:creationId xmlns:a16="http://schemas.microsoft.com/office/drawing/2014/main" id="{07FC2630-5EC2-97A4-2662-95432F1AC5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68" t="915" r="33539" b="1829"/>
          <a:stretch/>
        </p:blipFill>
        <p:spPr bwMode="auto">
          <a:xfrm>
            <a:off x="11714670" y="5143500"/>
            <a:ext cx="2491601" cy="51413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1. Introduction to Git - Version Control with Git, 3rd Edition [Book]">
            <a:extLst>
              <a:ext uri="{FF2B5EF4-FFF2-40B4-BE49-F238E27FC236}">
                <a16:creationId xmlns:a16="http://schemas.microsoft.com/office/drawing/2014/main" id="{06183C60-DB65-85BC-3909-7A1BD8D494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67" t="915" r="1280" b="2575"/>
          <a:stretch/>
        </p:blipFill>
        <p:spPr bwMode="auto">
          <a:xfrm>
            <a:off x="15773011" y="5200747"/>
            <a:ext cx="2504133" cy="51019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1. Introduction to Git - Version Control with Git, 3rd Edition [Book]">
            <a:extLst>
              <a:ext uri="{FF2B5EF4-FFF2-40B4-BE49-F238E27FC236}">
                <a16:creationId xmlns:a16="http://schemas.microsoft.com/office/drawing/2014/main" id="{B6BBF770-FE36-C099-0022-CEC8CD7065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021" t="29573" r="6565" b="54573"/>
          <a:stretch/>
        </p:blipFill>
        <p:spPr bwMode="auto">
          <a:xfrm>
            <a:off x="12136218" y="6724704"/>
            <a:ext cx="1751058" cy="838092"/>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5B8DF55E-0A3B-DAF4-656D-0FE6A4976F2A}"/>
              </a:ext>
            </a:extLst>
          </p:cNvPr>
          <p:cNvSpPr txBox="1"/>
          <p:nvPr/>
        </p:nvSpPr>
        <p:spPr>
          <a:xfrm>
            <a:off x="16154489" y="6851485"/>
            <a:ext cx="65267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000" err="1">
                <a:solidFill>
                  <a:srgbClr val="000000"/>
                </a:solidFill>
                <a:cs typeface="Calibri"/>
              </a:rPr>
              <a:t>Ramdom</a:t>
            </a:r>
            <a:r>
              <a:rPr lang="it-IT" sz="1000">
                <a:solidFill>
                  <a:srgbClr val="000000"/>
                </a:solidFill>
                <a:cs typeface="Calibri"/>
              </a:rPr>
              <a:t> </a:t>
            </a:r>
            <a:r>
              <a:rPr lang="it-IT" sz="1000" err="1">
                <a:solidFill>
                  <a:srgbClr val="000000"/>
                </a:solidFill>
                <a:cs typeface="Calibri"/>
              </a:rPr>
              <a:t>modification</a:t>
            </a:r>
            <a:r>
              <a:rPr lang="it-IT" sz="1000">
                <a:solidFill>
                  <a:srgbClr val="000000"/>
                </a:solidFill>
                <a:cs typeface="Calibri"/>
              </a:rPr>
              <a:t> </a:t>
            </a:r>
          </a:p>
        </p:txBody>
      </p:sp>
      <p:cxnSp>
        <p:nvCxnSpPr>
          <p:cNvPr id="10" name="Straight Arrow Connector 9">
            <a:extLst>
              <a:ext uri="{FF2B5EF4-FFF2-40B4-BE49-F238E27FC236}">
                <a16:creationId xmlns:a16="http://schemas.microsoft.com/office/drawing/2014/main" id="{C6C7DADC-23BC-DD40-5B33-A678586CEB06}"/>
              </a:ext>
            </a:extLst>
          </p:cNvPr>
          <p:cNvCxnSpPr>
            <a:cxnSpLocks/>
          </p:cNvCxnSpPr>
          <p:nvPr/>
        </p:nvCxnSpPr>
        <p:spPr>
          <a:xfrm flipH="1">
            <a:off x="13987463" y="7143750"/>
            <a:ext cx="2017500" cy="0"/>
          </a:xfrm>
          <a:prstGeom prst="straightConnector1">
            <a:avLst/>
          </a:prstGeom>
          <a:ln w="28575">
            <a:solidFill>
              <a:srgbClr val="000000"/>
            </a:solidFill>
            <a:tailEnd type="triangle"/>
          </a:ln>
        </p:spPr>
        <p:style>
          <a:lnRef idx="3">
            <a:schemeClr val="dk1"/>
          </a:lnRef>
          <a:fillRef idx="0">
            <a:schemeClr val="dk1"/>
          </a:fillRef>
          <a:effectRef idx="2">
            <a:schemeClr val="dk1"/>
          </a:effectRef>
          <a:fontRef idx="minor">
            <a:schemeClr val="tx1"/>
          </a:fontRef>
        </p:style>
      </p:cxnSp>
      <p:sp>
        <p:nvSpPr>
          <p:cNvPr id="11" name="CasellaDiTesto 8">
            <a:extLst>
              <a:ext uri="{FF2B5EF4-FFF2-40B4-BE49-F238E27FC236}">
                <a16:creationId xmlns:a16="http://schemas.microsoft.com/office/drawing/2014/main" id="{AF0CF4DA-3057-D295-B0AA-7FD025DAF9FD}"/>
              </a:ext>
            </a:extLst>
          </p:cNvPr>
          <p:cNvSpPr txBox="1"/>
          <p:nvPr/>
        </p:nvSpPr>
        <p:spPr>
          <a:xfrm>
            <a:off x="12164794" y="6863319"/>
            <a:ext cx="65267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000" err="1">
                <a:solidFill>
                  <a:srgbClr val="000000"/>
                </a:solidFill>
                <a:cs typeface="Calibri"/>
              </a:rPr>
              <a:t>Ramdom</a:t>
            </a:r>
            <a:r>
              <a:rPr lang="it-IT" sz="1000">
                <a:solidFill>
                  <a:srgbClr val="000000"/>
                </a:solidFill>
                <a:cs typeface="Calibri"/>
              </a:rPr>
              <a:t> </a:t>
            </a:r>
            <a:r>
              <a:rPr lang="it-IT" sz="1000" err="1">
                <a:solidFill>
                  <a:srgbClr val="000000"/>
                </a:solidFill>
                <a:cs typeface="Calibri"/>
              </a:rPr>
              <a:t>modification</a:t>
            </a:r>
            <a:r>
              <a:rPr lang="it-IT" sz="1000">
                <a:solidFill>
                  <a:srgbClr val="000000"/>
                </a:solidFill>
                <a:cs typeface="Calibri"/>
              </a:rPr>
              <a:t> </a:t>
            </a:r>
          </a:p>
        </p:txBody>
      </p:sp>
      <p:sp>
        <p:nvSpPr>
          <p:cNvPr id="12" name="TextBox 11">
            <a:extLst>
              <a:ext uri="{FF2B5EF4-FFF2-40B4-BE49-F238E27FC236}">
                <a16:creationId xmlns:a16="http://schemas.microsoft.com/office/drawing/2014/main" id="{CD1BB657-2342-50B6-B8A3-18EEFC9AEE09}"/>
              </a:ext>
            </a:extLst>
          </p:cNvPr>
          <p:cNvSpPr txBox="1"/>
          <p:nvPr/>
        </p:nvSpPr>
        <p:spPr>
          <a:xfrm>
            <a:off x="14308824" y="6584367"/>
            <a:ext cx="1343638" cy="461665"/>
          </a:xfrm>
          <a:prstGeom prst="rect">
            <a:avLst/>
          </a:prstGeom>
          <a:noFill/>
        </p:spPr>
        <p:txBody>
          <a:bodyPr wrap="none" rtlCol="0">
            <a:spAutoFit/>
          </a:bodyPr>
          <a:lstStyle/>
          <a:p>
            <a:r>
              <a:rPr lang="en-US" sz="2400">
                <a:solidFill>
                  <a:srgbClr val="000000"/>
                </a:solidFill>
              </a:rPr>
              <a:t>1. git add</a:t>
            </a:r>
          </a:p>
        </p:txBody>
      </p:sp>
      <p:cxnSp>
        <p:nvCxnSpPr>
          <p:cNvPr id="14" name="Straight Arrow Connector 13">
            <a:extLst>
              <a:ext uri="{FF2B5EF4-FFF2-40B4-BE49-F238E27FC236}">
                <a16:creationId xmlns:a16="http://schemas.microsoft.com/office/drawing/2014/main" id="{C137AF9F-54E1-22A0-AD8B-BC4B984A0991}"/>
              </a:ext>
            </a:extLst>
          </p:cNvPr>
          <p:cNvCxnSpPr>
            <a:cxnSpLocks/>
          </p:cNvCxnSpPr>
          <p:nvPr/>
        </p:nvCxnSpPr>
        <p:spPr>
          <a:xfrm>
            <a:off x="17025077" y="7562796"/>
            <a:ext cx="0" cy="952554"/>
          </a:xfrm>
          <a:prstGeom prst="straightConnector1">
            <a:avLst/>
          </a:prstGeom>
          <a:ln w="28575">
            <a:solidFill>
              <a:srgbClr val="000000"/>
            </a:solidFill>
            <a:tailEnd type="triangle"/>
          </a:ln>
        </p:spPr>
        <p:style>
          <a:lnRef idx="3">
            <a:schemeClr val="dk1"/>
          </a:lnRef>
          <a:fillRef idx="0">
            <a:schemeClr val="dk1"/>
          </a:fillRef>
          <a:effectRef idx="2">
            <a:schemeClr val="dk1"/>
          </a:effectRef>
          <a:fontRef idx="minor">
            <a:schemeClr val="tx1"/>
          </a:fontRef>
        </p:style>
      </p:cxnSp>
      <p:pic>
        <p:nvPicPr>
          <p:cNvPr id="18" name="Picture 2" descr="1. Introduction to Git - Version Control with Git, 3rd Edition [Book]">
            <a:extLst>
              <a:ext uri="{FF2B5EF4-FFF2-40B4-BE49-F238E27FC236}">
                <a16:creationId xmlns:a16="http://schemas.microsoft.com/office/drawing/2014/main" id="{32E05632-827A-C634-A7D2-A1442AB14D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021" t="29573" r="6565" b="54573"/>
          <a:stretch/>
        </p:blipFill>
        <p:spPr bwMode="auto">
          <a:xfrm>
            <a:off x="16149548" y="8570930"/>
            <a:ext cx="1751058" cy="838092"/>
          </a:xfrm>
          <a:prstGeom prst="rect">
            <a:avLst/>
          </a:prstGeom>
          <a:noFill/>
          <a:extLst>
            <a:ext uri="{909E8E84-426E-40DD-AFC4-6F175D3DCCD1}">
              <a14:hiddenFill xmlns:a14="http://schemas.microsoft.com/office/drawing/2010/main">
                <a:solidFill>
                  <a:srgbClr val="FFFFFF"/>
                </a:solidFill>
              </a14:hiddenFill>
            </a:ext>
          </a:extLst>
        </p:spPr>
      </p:pic>
      <p:sp>
        <p:nvSpPr>
          <p:cNvPr id="19" name="CasellaDiTesto 8">
            <a:extLst>
              <a:ext uri="{FF2B5EF4-FFF2-40B4-BE49-F238E27FC236}">
                <a16:creationId xmlns:a16="http://schemas.microsoft.com/office/drawing/2014/main" id="{E747EBE9-EC55-D7F1-0B4F-6BF1663FD2BA}"/>
              </a:ext>
            </a:extLst>
          </p:cNvPr>
          <p:cNvSpPr txBox="1"/>
          <p:nvPr/>
        </p:nvSpPr>
        <p:spPr>
          <a:xfrm>
            <a:off x="16178124" y="8709545"/>
            <a:ext cx="65267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000">
                <a:solidFill>
                  <a:srgbClr val="000000"/>
                </a:solidFill>
                <a:cs typeface="Calibri"/>
              </a:rPr>
              <a:t>Other modification </a:t>
            </a:r>
          </a:p>
        </p:txBody>
      </p:sp>
      <p:sp>
        <p:nvSpPr>
          <p:cNvPr id="20" name="TextBox 19">
            <a:extLst>
              <a:ext uri="{FF2B5EF4-FFF2-40B4-BE49-F238E27FC236}">
                <a16:creationId xmlns:a16="http://schemas.microsoft.com/office/drawing/2014/main" id="{F337B6EE-5C49-D162-F220-9292F1EAD21B}"/>
              </a:ext>
            </a:extLst>
          </p:cNvPr>
          <p:cNvSpPr txBox="1"/>
          <p:nvPr/>
        </p:nvSpPr>
        <p:spPr>
          <a:xfrm>
            <a:off x="15850267" y="7590927"/>
            <a:ext cx="1295359" cy="830997"/>
          </a:xfrm>
          <a:prstGeom prst="rect">
            <a:avLst/>
          </a:prstGeom>
          <a:noFill/>
        </p:spPr>
        <p:txBody>
          <a:bodyPr wrap="square" rtlCol="0">
            <a:spAutoFit/>
          </a:bodyPr>
          <a:lstStyle/>
          <a:p>
            <a:pPr algn="ctr"/>
            <a:r>
              <a:rPr lang="en-US" sz="2400">
                <a:solidFill>
                  <a:srgbClr val="000000"/>
                </a:solidFill>
              </a:rPr>
              <a:t>2. New changes</a:t>
            </a:r>
          </a:p>
        </p:txBody>
      </p:sp>
      <p:pic>
        <p:nvPicPr>
          <p:cNvPr id="13" name="Immagine 12" descr="Immagine che contiene testo, schermata, Carattere, linea&#10;&#10;Descrizione generata automaticamente">
            <a:extLst>
              <a:ext uri="{FF2B5EF4-FFF2-40B4-BE49-F238E27FC236}">
                <a16:creationId xmlns:a16="http://schemas.microsoft.com/office/drawing/2014/main" id="{A63A7555-A1FA-0997-F6D2-A614A994358A}"/>
              </a:ext>
            </a:extLst>
          </p:cNvPr>
          <p:cNvPicPr>
            <a:picLocks noChangeAspect="1"/>
          </p:cNvPicPr>
          <p:nvPr/>
        </p:nvPicPr>
        <p:blipFill>
          <a:blip r:embed="rId4"/>
          <a:stretch>
            <a:fillRect/>
          </a:stretch>
        </p:blipFill>
        <p:spPr>
          <a:xfrm>
            <a:off x="77481" y="8352372"/>
            <a:ext cx="7944253" cy="1693162"/>
          </a:xfrm>
          <a:prstGeom prst="rect">
            <a:avLst/>
          </a:prstGeom>
        </p:spPr>
      </p:pic>
    </p:spTree>
    <p:extLst>
      <p:ext uri="{BB962C8B-B14F-4D97-AF65-F5344CB8AC3E}">
        <p14:creationId xmlns:p14="http://schemas.microsoft.com/office/powerpoint/2010/main" val="23858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0-#ppt_h/2"/>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0-#ppt_h/2"/>
                                          </p:val>
                                        </p:tav>
                                        <p:tav tm="100000">
                                          <p:val>
                                            <p:strVal val="#ppt_y"/>
                                          </p:val>
                                        </p:tav>
                                      </p:tavLst>
                                    </p:anim>
                                  </p:childTnLst>
                                </p:cTn>
                              </p:par>
                            </p:childTnLst>
                          </p:cTn>
                        </p:par>
                        <p:par>
                          <p:cTn id="44" fill="hold">
                            <p:stCondLst>
                              <p:cond delay="500"/>
                            </p:stCondLst>
                            <p:childTnLst>
                              <p:par>
                                <p:cTn id="45" presetID="18" presetClass="entr" presetSubtype="12" fill="hold" grpId="1"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strips(downLeft)">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9" grpId="0"/>
      <p:bldP spid="19" grpId="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2B59E5-204C-041F-2BBA-44DD874BA784}"/>
              </a:ext>
            </a:extLst>
          </p:cNvPr>
          <p:cNvSpPr txBox="1"/>
          <p:nvPr/>
        </p:nvSpPr>
        <p:spPr>
          <a:xfrm>
            <a:off x="-13447" y="1562100"/>
            <a:ext cx="18288000" cy="8471550"/>
          </a:xfrm>
          <a:prstGeom prst="rect">
            <a:avLst/>
          </a:prstGeom>
          <a:solidFill>
            <a:schemeClr val="bg1"/>
          </a:solidFill>
          <a:ln>
            <a:solidFill>
              <a:srgbClr val="4472C4"/>
            </a:solidFill>
          </a:ln>
        </p:spPr>
        <p:txBody>
          <a:bodyPr wrap="square" rtlCol="0">
            <a:spAutoFit/>
          </a:bodyPr>
          <a:lstStyle/>
          <a:p>
            <a:pPr lvl="1"/>
            <a:r>
              <a:rPr lang="en-US" sz="3600"/>
              <a:t>Four type of objects in the Object store</a:t>
            </a:r>
          </a:p>
          <a:p>
            <a:pPr marL="1257300" lvl="1" indent="-571500">
              <a:buFont typeface="Arial" panose="020B0604020202020204" pitchFamily="34" charset="0"/>
              <a:buChar char="•"/>
            </a:pPr>
            <a:r>
              <a:rPr lang="en-US" sz="3600"/>
              <a:t>Blobs</a:t>
            </a:r>
          </a:p>
          <a:p>
            <a:pPr lvl="3"/>
            <a:r>
              <a:rPr lang="en-US" sz="3600"/>
              <a:t>Each version of a file is represented as a blob (opaque) and does not contain any metadata included the name</a:t>
            </a:r>
          </a:p>
          <a:p>
            <a:pPr marL="1257300" lvl="1" indent="-571500">
              <a:buFont typeface="Arial" panose="020B0604020202020204" pitchFamily="34" charset="0"/>
              <a:buChar char="•"/>
            </a:pPr>
            <a:r>
              <a:rPr lang="en-US" sz="3600"/>
              <a:t>Trees</a:t>
            </a:r>
          </a:p>
          <a:p>
            <a:pPr lvl="3"/>
            <a:r>
              <a:rPr lang="en-US" sz="3600"/>
              <a:t>A tree object represents one level of directory information. It records blob identifiers, pathname and bit of metadata in one directory. It can also refer another tree so to create complex structure</a:t>
            </a:r>
          </a:p>
          <a:p>
            <a:pPr marL="1257300" lvl="1" indent="-571500">
              <a:buFont typeface="Arial" panose="020B0604020202020204" pitchFamily="34" charset="0"/>
              <a:buChar char="•"/>
            </a:pPr>
            <a:r>
              <a:rPr lang="en-US" sz="3600"/>
              <a:t>Commits</a:t>
            </a:r>
          </a:p>
          <a:p>
            <a:pPr lvl="3"/>
            <a:r>
              <a:rPr lang="en-US" sz="3600"/>
              <a:t>A commit object holds metadata for each change introduce into the repository. Each commit point to a tree object that capture the state (snapshot) of the repository at that time</a:t>
            </a:r>
          </a:p>
          <a:p>
            <a:pPr marL="1257300" lvl="1" indent="-571500">
              <a:buFont typeface="Arial" panose="020B0604020202020204" pitchFamily="34" charset="0"/>
              <a:buChar char="•"/>
            </a:pPr>
            <a:r>
              <a:rPr lang="en-US" sz="3600"/>
              <a:t>Tags</a:t>
            </a:r>
          </a:p>
          <a:p>
            <a:pPr marL="1943100" lvl="2" indent="-571500">
              <a:buFont typeface="Arial" panose="020B0604020202020204" pitchFamily="34" charset="0"/>
              <a:buChar char="•"/>
            </a:pPr>
            <a:r>
              <a:rPr lang="en-US" sz="3600"/>
              <a:t>A tag object assigns a human readable name to a specific object mainly commits</a:t>
            </a:r>
          </a:p>
          <a:p>
            <a:endParaRPr lang="en-US" sz="4050"/>
          </a:p>
        </p:txBody>
      </p:sp>
      <p:sp>
        <p:nvSpPr>
          <p:cNvPr id="7" name="Espace réservé du texte 3">
            <a:extLst>
              <a:ext uri="{FF2B5EF4-FFF2-40B4-BE49-F238E27FC236}">
                <a16:creationId xmlns:a16="http://schemas.microsoft.com/office/drawing/2014/main" id="{D545BCCF-78F1-C113-7690-E8950F16ADAE}"/>
              </a:ext>
            </a:extLst>
          </p:cNvPr>
          <p:cNvSpPr txBox="1">
            <a:spLocks/>
          </p:cNvSpPr>
          <p:nvPr/>
        </p:nvSpPr>
        <p:spPr>
          <a:xfrm>
            <a:off x="1600200" y="259632"/>
            <a:ext cx="14404763" cy="648418"/>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Git repository</a:t>
            </a:r>
          </a:p>
        </p:txBody>
      </p:sp>
      <p:sp>
        <p:nvSpPr>
          <p:cNvPr id="2" name="Rectangle 1">
            <a:extLst>
              <a:ext uri="{FF2B5EF4-FFF2-40B4-BE49-F238E27FC236}">
                <a16:creationId xmlns:a16="http://schemas.microsoft.com/office/drawing/2014/main" id="{357A2F62-25D9-4793-E762-568E1C096363}"/>
              </a:ext>
            </a:extLst>
          </p:cNvPr>
          <p:cNvSpPr/>
          <p:nvPr/>
        </p:nvSpPr>
        <p:spPr>
          <a:xfrm rot="20348733">
            <a:off x="479866" y="4706055"/>
            <a:ext cx="15504498" cy="1569660"/>
          </a:xfrm>
          <a:prstGeom prst="rect">
            <a:avLst/>
          </a:prstGeom>
          <a:noFill/>
        </p:spPr>
        <p:txBody>
          <a:bodyPr wrap="square" lIns="91440" tIns="45720" rIns="91440" bIns="45720">
            <a:spAutoFit/>
          </a:bodyPr>
          <a:lstStyle/>
          <a:p>
            <a:pPr algn="ctr"/>
            <a:r>
              <a:rPr lang="en-US" sz="9600" b="1" cap="none" spc="0">
                <a:ln w="0"/>
                <a:solidFill>
                  <a:srgbClr val="000000"/>
                </a:solidFill>
                <a:effectLst>
                  <a:outerShdw blurRad="38100" dist="19050" dir="2700000" algn="tl" rotWithShape="0">
                    <a:schemeClr val="dk1">
                      <a:alpha val="40000"/>
                    </a:schemeClr>
                  </a:outerShdw>
                </a:effectLst>
              </a:rPr>
              <a:t>Immutable</a:t>
            </a:r>
          </a:p>
        </p:txBody>
      </p:sp>
    </p:spTree>
    <p:extLst>
      <p:ext uri="{BB962C8B-B14F-4D97-AF65-F5344CB8AC3E}">
        <p14:creationId xmlns:p14="http://schemas.microsoft.com/office/powerpoint/2010/main" val="165982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2B59E5-204C-041F-2BBA-44DD874BA784}"/>
              </a:ext>
            </a:extLst>
          </p:cNvPr>
          <p:cNvSpPr txBox="1"/>
          <p:nvPr/>
        </p:nvSpPr>
        <p:spPr>
          <a:xfrm>
            <a:off x="0" y="1476104"/>
            <a:ext cx="18288000" cy="4455066"/>
          </a:xfrm>
          <a:prstGeom prst="rect">
            <a:avLst/>
          </a:prstGeom>
          <a:solidFill>
            <a:schemeClr val="bg1"/>
          </a:solidFill>
          <a:ln>
            <a:solidFill>
              <a:srgbClr val="4472C4"/>
            </a:solidFill>
          </a:ln>
        </p:spPr>
        <p:txBody>
          <a:bodyPr wrap="square" rtlCol="0">
            <a:spAutoFit/>
          </a:bodyPr>
          <a:lstStyle/>
          <a:p>
            <a:pPr marL="428625" indent="-428625">
              <a:buFont typeface="Arial" panose="020B0604020202020204" pitchFamily="34" charset="0"/>
              <a:buChar char="•"/>
            </a:pPr>
            <a:r>
              <a:rPr lang="en-US" sz="4050"/>
              <a:t>Objects are stored in key-value pairs</a:t>
            </a:r>
          </a:p>
          <a:p>
            <a:pPr marL="428625" indent="-428625">
              <a:buFont typeface="Arial" panose="020B0604020202020204" pitchFamily="34" charset="0"/>
              <a:buChar char="•"/>
            </a:pPr>
            <a:r>
              <a:rPr lang="en-US" sz="4050"/>
              <a:t>Git store the whole content of the file not the difference</a:t>
            </a:r>
          </a:p>
          <a:p>
            <a:pPr marL="428625" indent="-428625">
              <a:buFont typeface="Arial" panose="020B0604020202020204" pitchFamily="34" charset="0"/>
              <a:buChar char="•"/>
            </a:pPr>
            <a:r>
              <a:rPr lang="en-US" sz="4050"/>
              <a:t>The key is an SHA1 hash value</a:t>
            </a:r>
          </a:p>
          <a:p>
            <a:pPr marL="1114425" lvl="1" indent="-428625">
              <a:buFont typeface="Arial" panose="020B0604020202020204" pitchFamily="34" charset="0"/>
              <a:buChar char="•"/>
            </a:pPr>
            <a:r>
              <a:rPr lang="en-US" sz="4050"/>
              <a:t>Git use the whole content of the object to generate this key (but not file name)</a:t>
            </a:r>
          </a:p>
          <a:p>
            <a:pPr marL="1114425" lvl="1" indent="-428625">
              <a:buFont typeface="Arial" panose="020B0604020202020204" pitchFamily="34" charset="0"/>
              <a:buChar char="•"/>
            </a:pPr>
            <a:r>
              <a:rPr lang="en-US" sz="4050"/>
              <a:t>The same content always the same key (True function)</a:t>
            </a:r>
          </a:p>
          <a:p>
            <a:pPr marL="1114425" lvl="1" indent="-428625">
              <a:buFont typeface="Arial" panose="020B0604020202020204" pitchFamily="34" charset="0"/>
              <a:buChar char="•"/>
            </a:pPr>
            <a:r>
              <a:rPr lang="en-US" sz="4050"/>
              <a:t>Collision of sha1 is almost impossible</a:t>
            </a:r>
          </a:p>
          <a:p>
            <a:pPr marL="428625" indent="-428625">
              <a:buFont typeface="Arial" panose="020B0604020202020204" pitchFamily="34" charset="0"/>
              <a:buChar char="•"/>
            </a:pPr>
            <a:r>
              <a:rPr lang="en-US" sz="4050"/>
              <a:t>The path and name of the files are saved in the tree objects</a:t>
            </a:r>
          </a:p>
        </p:txBody>
      </p:sp>
      <p:sp>
        <p:nvSpPr>
          <p:cNvPr id="13" name="Espace réservé du texte 3">
            <a:extLst>
              <a:ext uri="{FF2B5EF4-FFF2-40B4-BE49-F238E27FC236}">
                <a16:creationId xmlns:a16="http://schemas.microsoft.com/office/drawing/2014/main" id="{CA367D70-6633-7845-1E5C-C5C4A66EF02C}"/>
              </a:ext>
            </a:extLst>
          </p:cNvPr>
          <p:cNvSpPr txBox="1">
            <a:spLocks/>
          </p:cNvSpPr>
          <p:nvPr/>
        </p:nvSpPr>
        <p:spPr>
          <a:xfrm>
            <a:off x="1469571" y="243303"/>
            <a:ext cx="14404763" cy="630276"/>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ctr">
              <a:buNone/>
            </a:pPr>
            <a:r>
              <a:rPr lang="en-US" sz="3600" b="1">
                <a:solidFill>
                  <a:srgbClr val="000000"/>
                </a:solidFill>
                <a:latin typeface="Calibri" panose="020F0502020204030204" pitchFamily="34" charset="0"/>
                <a:ea typeface="Calibri" panose="020F0502020204030204" pitchFamily="34" charset="0"/>
                <a:cs typeface="Calibri" panose="020F0502020204030204" pitchFamily="34" charset="0"/>
              </a:rPr>
              <a:t>GIT Content-addressable database</a:t>
            </a:r>
            <a:endParaRPr lang="fr-FR" sz="3600" b="1">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ctr">
              <a:buNone/>
            </a:pPr>
            <a:endParaRPr lang="fr-FR" sz="3600" b="1">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14" name="Immagine 13" descr="What is a git object? What are the different types of objects in Git? -  Quora">
            <a:extLst>
              <a:ext uri="{FF2B5EF4-FFF2-40B4-BE49-F238E27FC236}">
                <a16:creationId xmlns:a16="http://schemas.microsoft.com/office/drawing/2014/main" id="{9AFFA293-B290-5696-0AC1-AC9E8DD1EA3E}"/>
              </a:ext>
            </a:extLst>
          </p:cNvPr>
          <p:cNvPicPr>
            <a:picLocks noChangeAspect="1"/>
          </p:cNvPicPr>
          <p:nvPr/>
        </p:nvPicPr>
        <p:blipFill>
          <a:blip r:embed="rId3"/>
          <a:stretch>
            <a:fillRect/>
          </a:stretch>
        </p:blipFill>
        <p:spPr>
          <a:xfrm>
            <a:off x="7805102" y="6088925"/>
            <a:ext cx="10410825" cy="4074693"/>
          </a:xfrm>
          <a:prstGeom prst="rect">
            <a:avLst/>
          </a:prstGeom>
        </p:spPr>
      </p:pic>
      <p:pic>
        <p:nvPicPr>
          <p:cNvPr id="3" name="Immagine 2" descr="undefined">
            <a:extLst>
              <a:ext uri="{FF2B5EF4-FFF2-40B4-BE49-F238E27FC236}">
                <a16:creationId xmlns:a16="http://schemas.microsoft.com/office/drawing/2014/main" id="{B6A674AE-2D60-132A-388E-185A36BAB4DC}"/>
              </a:ext>
            </a:extLst>
          </p:cNvPr>
          <p:cNvPicPr>
            <a:picLocks noChangeAspect="1"/>
          </p:cNvPicPr>
          <p:nvPr/>
        </p:nvPicPr>
        <p:blipFill>
          <a:blip r:embed="rId4"/>
          <a:stretch>
            <a:fillRect/>
          </a:stretch>
        </p:blipFill>
        <p:spPr>
          <a:xfrm>
            <a:off x="-41087" y="5861936"/>
            <a:ext cx="6172198" cy="4468618"/>
          </a:xfrm>
          <a:prstGeom prst="rect">
            <a:avLst/>
          </a:prstGeom>
        </p:spPr>
      </p:pic>
    </p:spTree>
    <p:extLst>
      <p:ext uri="{BB962C8B-B14F-4D97-AF65-F5344CB8AC3E}">
        <p14:creationId xmlns:p14="http://schemas.microsoft.com/office/powerpoint/2010/main" val="2286824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3">
            <a:extLst>
              <a:ext uri="{FF2B5EF4-FFF2-40B4-BE49-F238E27FC236}">
                <a16:creationId xmlns:a16="http://schemas.microsoft.com/office/drawing/2014/main" id="{D545BCCF-78F1-C113-7690-E8950F16ADAE}"/>
              </a:ext>
            </a:extLst>
          </p:cNvPr>
          <p:cNvSpPr txBox="1">
            <a:spLocks/>
          </p:cNvSpPr>
          <p:nvPr/>
        </p:nvSpPr>
        <p:spPr>
          <a:xfrm>
            <a:off x="1600200" y="259632"/>
            <a:ext cx="7546763" cy="684704"/>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err="1">
                <a:solidFill>
                  <a:srgbClr val="000000"/>
                </a:solidFill>
                <a:latin typeface="Calibri" panose="020F0502020204030204" pitchFamily="34" charset="0"/>
                <a:ea typeface="Calibri" panose="020F0502020204030204" pitchFamily="34" charset="0"/>
                <a:cs typeface="Calibri" panose="020F0502020204030204" pitchFamily="34" charset="0"/>
              </a:rPr>
              <a:t>Visualizing</a:t>
            </a: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 git Object store</a:t>
            </a:r>
          </a:p>
        </p:txBody>
      </p:sp>
      <p:pic>
        <p:nvPicPr>
          <p:cNvPr id="3074" name="Picture 2" descr="Git objects after second commit">
            <a:extLst>
              <a:ext uri="{FF2B5EF4-FFF2-40B4-BE49-F238E27FC236}">
                <a16:creationId xmlns:a16="http://schemas.microsoft.com/office/drawing/2014/main" id="{FB534FE3-145A-8326-2562-87FAFACCE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7914" y="693773"/>
            <a:ext cx="6765471" cy="95932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it objects">
            <a:extLst>
              <a:ext uri="{FF2B5EF4-FFF2-40B4-BE49-F238E27FC236}">
                <a16:creationId xmlns:a16="http://schemas.microsoft.com/office/drawing/2014/main" id="{7CE47941-F886-D3AA-33F2-13694BC4B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490558"/>
            <a:ext cx="5334000" cy="63486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F71B605C-271A-DA87-126F-2E7543FC7F15}"/>
              </a:ext>
            </a:extLst>
          </p:cNvPr>
          <p:cNvCxnSpPr/>
          <p:nvPr/>
        </p:nvCxnSpPr>
        <p:spPr>
          <a:xfrm>
            <a:off x="9437914" y="259632"/>
            <a:ext cx="6711043"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91E7335-6610-D701-DEDF-2F4B616BEA89}"/>
              </a:ext>
            </a:extLst>
          </p:cNvPr>
          <p:cNvSpPr txBox="1"/>
          <p:nvPr/>
        </p:nvSpPr>
        <p:spPr>
          <a:xfrm>
            <a:off x="12341563" y="273786"/>
            <a:ext cx="881973" cy="507831"/>
          </a:xfrm>
          <a:prstGeom prst="rect">
            <a:avLst/>
          </a:prstGeom>
          <a:noFill/>
        </p:spPr>
        <p:txBody>
          <a:bodyPr wrap="none" rtlCol="0">
            <a:spAutoFit/>
          </a:bodyPr>
          <a:lstStyle/>
          <a:p>
            <a:r>
              <a:rPr lang="en-US">
                <a:solidFill>
                  <a:srgbClr val="000000"/>
                </a:solidFill>
              </a:rPr>
              <a:t>Time</a:t>
            </a:r>
          </a:p>
        </p:txBody>
      </p:sp>
    </p:spTree>
    <p:extLst>
      <p:ext uri="{BB962C8B-B14F-4D97-AF65-F5344CB8AC3E}">
        <p14:creationId xmlns:p14="http://schemas.microsoft.com/office/powerpoint/2010/main" val="272404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2B59E5-204C-041F-2BBA-44DD874BA784}"/>
              </a:ext>
            </a:extLst>
          </p:cNvPr>
          <p:cNvSpPr txBox="1"/>
          <p:nvPr/>
        </p:nvSpPr>
        <p:spPr>
          <a:xfrm>
            <a:off x="0" y="1957614"/>
            <a:ext cx="12099472" cy="715581"/>
          </a:xfrm>
          <a:prstGeom prst="rect">
            <a:avLst/>
          </a:prstGeom>
          <a:solidFill>
            <a:schemeClr val="bg1"/>
          </a:solidFill>
          <a:ln>
            <a:solidFill>
              <a:srgbClr val="4472C4"/>
            </a:solidFill>
          </a:ln>
        </p:spPr>
        <p:txBody>
          <a:bodyPr wrap="square" lIns="91440" tIns="45720" rIns="91440" bIns="45720" rtlCol="0" anchor="t">
            <a:spAutoFit/>
          </a:bodyPr>
          <a:lstStyle/>
          <a:p>
            <a:pPr marL="742950" indent="-742950">
              <a:buFont typeface="Arial" panose="020B0604020202020204" pitchFamily="34" charset="0"/>
              <a:buChar char="•"/>
            </a:pPr>
            <a:r>
              <a:rPr lang="en-US" sz="4050" dirty="0"/>
              <a:t>Show evolution of graph DAG</a:t>
            </a:r>
            <a:endParaRPr lang="en-US" dirty="0"/>
          </a:p>
        </p:txBody>
      </p:sp>
      <p:sp>
        <p:nvSpPr>
          <p:cNvPr id="7" name="Espace réservé du texte 3">
            <a:extLst>
              <a:ext uri="{FF2B5EF4-FFF2-40B4-BE49-F238E27FC236}">
                <a16:creationId xmlns:a16="http://schemas.microsoft.com/office/drawing/2014/main" id="{24E6779A-ED12-23B2-118A-D90856ED27C4}"/>
              </a:ext>
            </a:extLst>
          </p:cNvPr>
          <p:cNvSpPr txBox="1">
            <a:spLocks/>
          </p:cNvSpPr>
          <p:nvPr/>
        </p:nvSpPr>
        <p:spPr>
          <a:xfrm>
            <a:off x="1600200" y="259632"/>
            <a:ext cx="14404763" cy="612133"/>
          </a:xfrm>
          <a:prstGeom prst="rect">
            <a:avLst/>
          </a:prstGeom>
          <a:solidFill>
            <a:schemeClr val="bg1"/>
          </a:solidFill>
          <a:ln>
            <a:solidFill>
              <a:srgbClr val="4472C4"/>
            </a:solidFill>
          </a:ln>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fr-FR" sz="3600" b="1" err="1">
                <a:solidFill>
                  <a:srgbClr val="043962"/>
                </a:solidFill>
                <a:latin typeface="Calibri" panose="020F0502020204030204" pitchFamily="34" charset="0"/>
                <a:ea typeface="Calibri" panose="020F0502020204030204" pitchFamily="34" charset="0"/>
                <a:cs typeface="Calibri" panose="020F0502020204030204" pitchFamily="34" charset="0"/>
              </a:rPr>
              <a:t>Visualizing</a:t>
            </a:r>
            <a:r>
              <a:rPr lang="fr-FR" sz="3600" b="1">
                <a:solidFill>
                  <a:srgbClr val="043962"/>
                </a:solidFill>
                <a:latin typeface="Calibri" panose="020F0502020204030204" pitchFamily="34" charset="0"/>
                <a:ea typeface="Calibri" panose="020F0502020204030204" pitchFamily="34" charset="0"/>
                <a:cs typeface="Calibri" panose="020F0502020204030204" pitchFamily="34" charset="0"/>
              </a:rPr>
              <a:t> git Object store</a:t>
            </a:r>
          </a:p>
          <a:p>
            <a:pPr marL="0" indent="0">
              <a:buNone/>
            </a:pPr>
            <a:r>
              <a:rPr lang="fr-FR" sz="3600" b="1">
                <a:solidFill>
                  <a:srgbClr val="043962"/>
                </a:solidFill>
                <a:latin typeface="Calibri" panose="020F0502020204030204" pitchFamily="34" charset="0"/>
                <a:ea typeface="Calibri" panose="020F0502020204030204" pitchFamily="34" charset="0"/>
                <a:cs typeface="Calibri" panose="020F0502020204030204" pitchFamily="34" charset="0"/>
              </a:rPr>
              <a:t> </a:t>
            </a:r>
          </a:p>
        </p:txBody>
      </p:sp>
      <p:pic>
        <p:nvPicPr>
          <p:cNvPr id="2" name="Immagine 1" descr="Immagine che contiene testo, diagramma, schermata, linea&#10;&#10;Descrizione generata automaticamente">
            <a:extLst>
              <a:ext uri="{FF2B5EF4-FFF2-40B4-BE49-F238E27FC236}">
                <a16:creationId xmlns:a16="http://schemas.microsoft.com/office/drawing/2014/main" id="{82C2C6EE-164F-18BB-9B86-478C48354924}"/>
              </a:ext>
            </a:extLst>
          </p:cNvPr>
          <p:cNvPicPr>
            <a:picLocks noChangeAspect="1"/>
          </p:cNvPicPr>
          <p:nvPr/>
        </p:nvPicPr>
        <p:blipFill>
          <a:blip r:embed="rId3"/>
          <a:stretch>
            <a:fillRect/>
          </a:stretch>
        </p:blipFill>
        <p:spPr>
          <a:xfrm>
            <a:off x="1315529" y="3430973"/>
            <a:ext cx="14996711" cy="5541299"/>
          </a:xfrm>
          <a:prstGeom prst="rect">
            <a:avLst/>
          </a:prstGeom>
        </p:spPr>
      </p:pic>
    </p:spTree>
    <p:extLst>
      <p:ext uri="{BB962C8B-B14F-4D97-AF65-F5344CB8AC3E}">
        <p14:creationId xmlns:p14="http://schemas.microsoft.com/office/powerpoint/2010/main" val="2831357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DB832-BA13-1721-F5F4-51089AC9FAA9}"/>
              </a:ext>
            </a:extLst>
          </p:cNvPr>
          <p:cNvSpPr>
            <a:spLocks noGrp="1"/>
          </p:cNvSpPr>
          <p:nvPr>
            <p:ph type="dt" sz="half" idx="4294967295"/>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8/06/20XX</a:t>
            </a:r>
          </a:p>
        </p:txBody>
      </p:sp>
      <p:sp>
        <p:nvSpPr>
          <p:cNvPr id="3" name="Footer Placeholder 2">
            <a:extLst>
              <a:ext uri="{FF2B5EF4-FFF2-40B4-BE49-F238E27FC236}">
                <a16:creationId xmlns:a16="http://schemas.microsoft.com/office/drawing/2014/main" id="{FC23EFF8-8FF6-8747-D817-C8BA64DA9A2D}"/>
              </a:ext>
            </a:extLst>
          </p:cNvPr>
          <p:cNvSpPr>
            <a:spLocks noGrp="1"/>
          </p:cNvSpPr>
          <p:nvPr>
            <p:ph type="ftr" sz="quarter" idx="4294967295"/>
          </p:nvPr>
        </p:nvSpPr>
        <p:spPr>
          <a:xfrm>
            <a:off x="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PITCH DECK</a:t>
            </a:r>
          </a:p>
        </p:txBody>
      </p:sp>
      <p:sp>
        <p:nvSpPr>
          <p:cNvPr id="4" name="Slide Number Placeholder 3">
            <a:extLst>
              <a:ext uri="{FF2B5EF4-FFF2-40B4-BE49-F238E27FC236}">
                <a16:creationId xmlns:a16="http://schemas.microsoft.com/office/drawing/2014/main" id="{29154D4B-95A4-A594-29FF-835E73E3EACD}"/>
              </a:ext>
            </a:extLst>
          </p:cNvPr>
          <p:cNvSpPr>
            <a:spLocks noGrp="1"/>
          </p:cNvSpPr>
          <p:nvPr>
            <p:ph type="sldNum" sz="quarter" idx="4294967295"/>
          </p:nvPr>
        </p:nvSpPr>
        <p:spPr>
          <a:xfrm>
            <a:off x="15544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02E4C0-AD5E-4E8C-9F21-7CCE474BDCEB}" type="slidenum">
              <a:rPr lang="en-US" smtClean="0"/>
              <a:pPr/>
              <a:t>15</a:t>
            </a:fld>
            <a:endParaRPr lang="en-US"/>
          </a:p>
        </p:txBody>
      </p:sp>
      <p:pic>
        <p:nvPicPr>
          <p:cNvPr id="3074" name="Picture 2" descr="Qualities of a Good Commit &#10;Atomic &#10;Incremental &#10;Consistent &#10;Documented ">
            <a:extLst>
              <a:ext uri="{FF2B5EF4-FFF2-40B4-BE49-F238E27FC236}">
                <a16:creationId xmlns:a16="http://schemas.microsoft.com/office/drawing/2014/main" id="{F97403FF-F54B-36BF-F090-52854CC99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85900"/>
            <a:ext cx="12153529" cy="8696908"/>
          </a:xfrm>
          <a:prstGeom prst="rect">
            <a:avLst/>
          </a:prstGeom>
          <a:noFill/>
          <a:extLst>
            <a:ext uri="{909E8E84-426E-40DD-AFC4-6F175D3DCCD1}">
              <a14:hiddenFill xmlns:a14="http://schemas.microsoft.com/office/drawing/2010/main">
                <a:solidFill>
                  <a:srgbClr val="FFFFFF"/>
                </a:solidFill>
              </a14:hiddenFill>
            </a:ext>
          </a:extLst>
        </p:spPr>
      </p:pic>
      <p:sp>
        <p:nvSpPr>
          <p:cNvPr id="12" name="Espace réservé du texte 3">
            <a:extLst>
              <a:ext uri="{FF2B5EF4-FFF2-40B4-BE49-F238E27FC236}">
                <a16:creationId xmlns:a16="http://schemas.microsoft.com/office/drawing/2014/main" id="{F9D565E1-31E7-5439-5146-3451AAE137A9}"/>
              </a:ext>
            </a:extLst>
          </p:cNvPr>
          <p:cNvSpPr txBox="1">
            <a:spLocks/>
          </p:cNvSpPr>
          <p:nvPr/>
        </p:nvSpPr>
        <p:spPr>
          <a:xfrm>
            <a:off x="1600200" y="259632"/>
            <a:ext cx="14404763" cy="630276"/>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Atomic commit</a:t>
            </a:r>
          </a:p>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822277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12518611-CE5E-1897-5D2C-300488BEBDBB}"/>
              </a:ext>
            </a:extLst>
          </p:cNvPr>
          <p:cNvSpPr>
            <a:spLocks noGrp="1"/>
          </p:cNvSpPr>
          <p:nvPr>
            <p:ph type="title"/>
          </p:nvPr>
        </p:nvSpPr>
        <p:spPr>
          <a:xfrm>
            <a:off x="2105025" y="3923109"/>
            <a:ext cx="14077950" cy="1478687"/>
          </a:xfrm>
        </p:spPr>
        <p:txBody>
          <a:bodyPr/>
          <a:lstStyle/>
          <a:p>
            <a:endParaRPr lang="LID4096"/>
          </a:p>
        </p:txBody>
      </p:sp>
      <p:sp>
        <p:nvSpPr>
          <p:cNvPr id="2" name="Date Placeholder 1">
            <a:extLst>
              <a:ext uri="{FF2B5EF4-FFF2-40B4-BE49-F238E27FC236}">
                <a16:creationId xmlns:a16="http://schemas.microsoft.com/office/drawing/2014/main" id="{6A0903A2-CBE8-12D9-ACBB-C7986A60993B}"/>
              </a:ext>
            </a:extLst>
          </p:cNvPr>
          <p:cNvSpPr>
            <a:spLocks noGrp="1"/>
          </p:cNvSpPr>
          <p:nvPr>
            <p:ph type="dt" sz="half" idx="4294967295"/>
          </p:nvPr>
        </p:nvSpPr>
        <p:spPr>
          <a:xfrm>
            <a:off x="0" y="822166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8/06/20XX</a:t>
            </a:r>
          </a:p>
        </p:txBody>
      </p:sp>
      <p:sp>
        <p:nvSpPr>
          <p:cNvPr id="3" name="Footer Placeholder 2">
            <a:extLst>
              <a:ext uri="{FF2B5EF4-FFF2-40B4-BE49-F238E27FC236}">
                <a16:creationId xmlns:a16="http://schemas.microsoft.com/office/drawing/2014/main" id="{E0981EFB-3635-FA6E-B372-B55578A395E0}"/>
              </a:ext>
            </a:extLst>
          </p:cNvPr>
          <p:cNvSpPr>
            <a:spLocks noGrp="1"/>
          </p:cNvSpPr>
          <p:nvPr>
            <p:ph type="ftr" sz="quarter" idx="4294967295"/>
          </p:nvPr>
        </p:nvSpPr>
        <p:spPr>
          <a:xfrm>
            <a:off x="0" y="822166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PITCH DECK</a:t>
            </a:r>
          </a:p>
        </p:txBody>
      </p:sp>
      <p:sp>
        <p:nvSpPr>
          <p:cNvPr id="4" name="Slide Number Placeholder 3">
            <a:extLst>
              <a:ext uri="{FF2B5EF4-FFF2-40B4-BE49-F238E27FC236}">
                <a16:creationId xmlns:a16="http://schemas.microsoft.com/office/drawing/2014/main" id="{0CA12DF8-95D7-D3C8-D20B-727542072236}"/>
              </a:ext>
            </a:extLst>
          </p:cNvPr>
          <p:cNvSpPr>
            <a:spLocks noGrp="1"/>
          </p:cNvSpPr>
          <p:nvPr>
            <p:ph type="sldNum" sz="quarter" idx="4294967295"/>
          </p:nvPr>
        </p:nvSpPr>
        <p:spPr>
          <a:xfrm>
            <a:off x="15544800" y="822166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02E4C0-AD5E-4E8C-9F21-7CCE474BDCEB}" type="slidenum">
              <a:rPr lang="en-US" smtClean="0"/>
              <a:pPr/>
              <a:t>16</a:t>
            </a:fld>
            <a:endParaRPr lang="en-US"/>
          </a:p>
        </p:txBody>
      </p:sp>
      <p:pic>
        <p:nvPicPr>
          <p:cNvPr id="4098" name="Picture 2" descr="Atomic &#10;Self-contained &#10;Semantically related changes should not be split across commits. &#10;Coherent &#10;All changes in a commit should be semantically related. ">
            <a:extLst>
              <a:ext uri="{FF2B5EF4-FFF2-40B4-BE49-F238E27FC236}">
                <a16:creationId xmlns:a16="http://schemas.microsoft.com/office/drawing/2014/main" id="{3718C440-209A-4439-0312-A5335FA36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866900"/>
            <a:ext cx="9143187" cy="21375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nsistent &#10;No compilation errors &#10;A commit should not introduce compilation errors. &#10;No broken tests &#10;A commit should not break any existing tests nor add failing ones. ">
            <a:extLst>
              <a:ext uri="{FF2B5EF4-FFF2-40B4-BE49-F238E27FC236}">
                <a16:creationId xmlns:a16="http://schemas.microsoft.com/office/drawing/2014/main" id="{F19ADDA9-AB3E-0FEA-2F30-FAFD3300D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004458"/>
            <a:ext cx="9144812" cy="185634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ncremental &#10;Ordered &#10;Commits should be ordered deliberately. &#10;Explanatory &#10;The order should be a trail of the programmer's thought process. ">
            <a:extLst>
              <a:ext uri="{FF2B5EF4-FFF2-40B4-BE49-F238E27FC236}">
                <a16:creationId xmlns:a16="http://schemas.microsoft.com/office/drawing/2014/main" id="{E1971AC8-331B-9F62-BA89-CDD177224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5860808"/>
            <a:ext cx="9143189" cy="198816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Documented &#10;Short summary &#10;A commit message should include a short one-sentence summary. &#10;Detailed description &#10;A longer description can be added if more details are necessary. ">
            <a:extLst>
              <a:ext uri="{FF2B5EF4-FFF2-40B4-BE49-F238E27FC236}">
                <a16:creationId xmlns:a16="http://schemas.microsoft.com/office/drawing/2014/main" id="{0266143B-08AA-6112-EF5B-79FDB77E75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7818834"/>
            <a:ext cx="9143189" cy="1927451"/>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FF95CEBC-4B39-EEB0-3789-655108B9EA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7785" y="2935678"/>
            <a:ext cx="9080214" cy="5311872"/>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3">
            <a:extLst>
              <a:ext uri="{FF2B5EF4-FFF2-40B4-BE49-F238E27FC236}">
                <a16:creationId xmlns:a16="http://schemas.microsoft.com/office/drawing/2014/main" id="{F989FA08-D158-2AB5-8EAB-4BA930D2F7B7}"/>
              </a:ext>
            </a:extLst>
          </p:cNvPr>
          <p:cNvSpPr txBox="1">
            <a:spLocks/>
          </p:cNvSpPr>
          <p:nvPr/>
        </p:nvSpPr>
        <p:spPr>
          <a:xfrm>
            <a:off x="1600200" y="259632"/>
            <a:ext cx="14404763" cy="684704"/>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Atomic commit</a:t>
            </a:r>
          </a:p>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931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animEffect transition="in" filter="barn(inVertical)">
                                      <p:cBhvr>
                                        <p:cTn id="7" dur="500"/>
                                        <p:tgtEl>
                                          <p:spTgt spid="4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Useful Commit Messages &#10;Make &quot;update-cache&quot; a bit friendlier to use (and harder to mis-use). &#10;Summary &#10;Body &#10;Browse files &#10;It now requires the &#10;&quot;--add&quot; flag before you add any new files, and &#10;a &quot;--remove&quot; file if you want to mark files for removal. And giving &#10;it the &#10;&quot;--refresh&quot; flag makes it just update all the files that it &#10;already knows about. &#10;V master O v2.7.O-rcO &#10;• vo.99 &#10;Linus Torvalds committed on Apr 10, 2005 &#10;1 parent d6d3f9d &#10;commit 121481abf8d752ef871821d4ab9a3747595d86ae ">
            <a:extLst>
              <a:ext uri="{FF2B5EF4-FFF2-40B4-BE49-F238E27FC236}">
                <a16:creationId xmlns:a16="http://schemas.microsoft.com/office/drawing/2014/main" id="{40FFBF12-64D0-577B-4B7A-362572FCD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28825"/>
            <a:ext cx="18288000" cy="66198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22F3919-0B72-EC95-888B-D729DF69644D}"/>
              </a:ext>
            </a:extLst>
          </p:cNvPr>
          <p:cNvSpPr txBox="1"/>
          <p:nvPr/>
        </p:nvSpPr>
        <p:spPr>
          <a:xfrm>
            <a:off x="0" y="7525090"/>
            <a:ext cx="18288000" cy="1384995"/>
          </a:xfrm>
          <a:prstGeom prst="rect">
            <a:avLst/>
          </a:prstGeom>
          <a:noFill/>
        </p:spPr>
        <p:txBody>
          <a:bodyPr wrap="square">
            <a:spAutoFit/>
          </a:bodyPr>
          <a:lstStyle/>
          <a:p>
            <a:pPr algn="ctr"/>
            <a:r>
              <a:rPr lang="en-US" sz="4200" b="1">
                <a:solidFill>
                  <a:schemeClr val="bg1"/>
                </a:solidFill>
                <a:latin typeface="sohne"/>
              </a:rPr>
              <a:t>Does Self-Documenting Code Actually Exist?</a:t>
            </a:r>
          </a:p>
          <a:p>
            <a:pPr algn="ctr"/>
            <a:r>
              <a:rPr lang="en-US" sz="4200" b="1">
                <a:solidFill>
                  <a:schemeClr val="bg1"/>
                </a:solidFill>
                <a:latin typeface="sohne"/>
              </a:rPr>
              <a:t>Probably not but we have to aim to that</a:t>
            </a:r>
          </a:p>
        </p:txBody>
      </p:sp>
      <p:sp>
        <p:nvSpPr>
          <p:cNvPr id="2" name="Espace réservé du texte 3">
            <a:extLst>
              <a:ext uri="{FF2B5EF4-FFF2-40B4-BE49-F238E27FC236}">
                <a16:creationId xmlns:a16="http://schemas.microsoft.com/office/drawing/2014/main" id="{AF9EC0AB-2C9E-184D-1581-75F3A86D13DF}"/>
              </a:ext>
            </a:extLst>
          </p:cNvPr>
          <p:cNvSpPr txBox="1">
            <a:spLocks/>
          </p:cNvSpPr>
          <p:nvPr/>
        </p:nvSpPr>
        <p:spPr>
          <a:xfrm>
            <a:off x="1600200" y="259632"/>
            <a:ext cx="14404763" cy="648418"/>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Atomic commit</a:t>
            </a:r>
          </a:p>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674593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101B7-9485-132B-D38C-CB5F419842C2}"/>
              </a:ext>
            </a:extLst>
          </p:cNvPr>
          <p:cNvSpPr>
            <a:spLocks noGrp="1"/>
          </p:cNvSpPr>
          <p:nvPr>
            <p:ph type="dt" sz="half" idx="4294967295"/>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8/06/20XX</a:t>
            </a:r>
          </a:p>
        </p:txBody>
      </p:sp>
      <p:sp>
        <p:nvSpPr>
          <p:cNvPr id="3" name="Footer Placeholder 2">
            <a:extLst>
              <a:ext uri="{FF2B5EF4-FFF2-40B4-BE49-F238E27FC236}">
                <a16:creationId xmlns:a16="http://schemas.microsoft.com/office/drawing/2014/main" id="{70459926-A694-0AB2-10D4-AFA556A923A6}"/>
              </a:ext>
            </a:extLst>
          </p:cNvPr>
          <p:cNvSpPr>
            <a:spLocks noGrp="1"/>
          </p:cNvSpPr>
          <p:nvPr>
            <p:ph type="ftr" sz="quarter" idx="4294967295"/>
          </p:nvPr>
        </p:nvSpPr>
        <p:spPr>
          <a:xfrm>
            <a:off x="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PITCH DECK</a:t>
            </a:r>
          </a:p>
        </p:txBody>
      </p:sp>
      <p:sp>
        <p:nvSpPr>
          <p:cNvPr id="4" name="Slide Number Placeholder 3">
            <a:extLst>
              <a:ext uri="{FF2B5EF4-FFF2-40B4-BE49-F238E27FC236}">
                <a16:creationId xmlns:a16="http://schemas.microsoft.com/office/drawing/2014/main" id="{D6A202D4-C242-428C-7E6A-E287D39C1E80}"/>
              </a:ext>
            </a:extLst>
          </p:cNvPr>
          <p:cNvSpPr>
            <a:spLocks noGrp="1"/>
          </p:cNvSpPr>
          <p:nvPr>
            <p:ph type="sldNum" sz="quarter" idx="4294967295"/>
          </p:nvPr>
        </p:nvSpPr>
        <p:spPr>
          <a:xfrm>
            <a:off x="15544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02E4C0-AD5E-4E8C-9F21-7CCE474BDCEB}" type="slidenum">
              <a:rPr lang="en-US" smtClean="0"/>
              <a:pPr/>
              <a:t>18</a:t>
            </a:fld>
            <a:endParaRPr lang="en-US"/>
          </a:p>
        </p:txBody>
      </p:sp>
      <p:sp>
        <p:nvSpPr>
          <p:cNvPr id="7" name="CasellaDiTesto 3">
            <a:extLst>
              <a:ext uri="{FF2B5EF4-FFF2-40B4-BE49-F238E27FC236}">
                <a16:creationId xmlns:a16="http://schemas.microsoft.com/office/drawing/2014/main" id="{94FAA0D8-5DE3-2140-EA5C-ADBB00CFDECC}"/>
              </a:ext>
            </a:extLst>
          </p:cNvPr>
          <p:cNvSpPr txBox="1"/>
          <p:nvPr/>
        </p:nvSpPr>
        <p:spPr>
          <a:xfrm>
            <a:off x="0" y="1476104"/>
            <a:ext cx="18288000" cy="2585323"/>
          </a:xfrm>
          <a:prstGeom prst="rect">
            <a:avLst/>
          </a:prstGeom>
          <a:solidFill>
            <a:schemeClr val="bg1"/>
          </a:solidFill>
          <a:ln>
            <a:solidFill>
              <a:srgbClr val="4472C4"/>
            </a:solidFill>
          </a:ln>
        </p:spPr>
        <p:txBody>
          <a:bodyPr wrap="square" lIns="91440" tIns="45720" rIns="91440" bIns="45720" rtlCol="0" anchor="t">
            <a:spAutoFit/>
          </a:bodyPr>
          <a:lstStyle/>
          <a:p>
            <a:r>
              <a:rPr lang="en-US" sz="4050" dirty="0"/>
              <a:t>Git Bisect</a:t>
            </a:r>
          </a:p>
          <a:p>
            <a:pPr lvl="1"/>
            <a:r>
              <a:rPr lang="en-US" sz="4050" dirty="0"/>
              <a:t>A toll included with Git that enables you to specify a start and end commit and either manually or automatically determine the point of failure with that range of commits</a:t>
            </a:r>
          </a:p>
        </p:txBody>
      </p:sp>
      <p:pic>
        <p:nvPicPr>
          <p:cNvPr id="2054" name="Picture 6" descr="Who Broke My Test? A Git Bisect Tutorial | Sumo Logic">
            <a:extLst>
              <a:ext uri="{FF2B5EF4-FFF2-40B4-BE49-F238E27FC236}">
                <a16:creationId xmlns:a16="http://schemas.microsoft.com/office/drawing/2014/main" id="{AF48BCB2-B499-A4CD-610E-45550C60F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632" y="4917620"/>
            <a:ext cx="13234735" cy="4746805"/>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3">
            <a:extLst>
              <a:ext uri="{FF2B5EF4-FFF2-40B4-BE49-F238E27FC236}">
                <a16:creationId xmlns:a16="http://schemas.microsoft.com/office/drawing/2014/main" id="{A5896A94-FFD6-54FE-4321-33DD5185C229}"/>
              </a:ext>
            </a:extLst>
          </p:cNvPr>
          <p:cNvSpPr txBox="1">
            <a:spLocks/>
          </p:cNvSpPr>
          <p:nvPr/>
        </p:nvSpPr>
        <p:spPr>
          <a:xfrm>
            <a:off x="1600200" y="259632"/>
            <a:ext cx="14404763" cy="612133"/>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a:solidFill>
                  <a:srgbClr val="043962"/>
                </a:solidFill>
                <a:latin typeface="Calibri" panose="020F0502020204030204" pitchFamily="34" charset="0"/>
                <a:ea typeface="Calibri" panose="020F0502020204030204" pitchFamily="34" charset="0"/>
                <a:cs typeface="Calibri" panose="020F0502020204030204" pitchFamily="34" charset="0"/>
              </a:rPr>
              <a:t>Atomic commit</a:t>
            </a:r>
          </a:p>
          <a:p>
            <a:pPr marL="0" indent="0" algn="ctr">
              <a:buNone/>
            </a:pPr>
            <a:r>
              <a:rPr lang="fr-FR" sz="3600" b="1">
                <a:solidFill>
                  <a:srgbClr val="043962"/>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438563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A202D4-C242-428C-7E6A-E287D39C1E80}"/>
              </a:ext>
            </a:extLst>
          </p:cNvPr>
          <p:cNvSpPr>
            <a:spLocks noGrp="1"/>
          </p:cNvSpPr>
          <p:nvPr>
            <p:ph type="sldNum" sz="quarter" idx="4294967295"/>
          </p:nvPr>
        </p:nvSpPr>
        <p:spPr>
          <a:xfrm>
            <a:off x="15544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02E4C0-AD5E-4E8C-9F21-7CCE474BDCEB}" type="slidenum">
              <a:rPr lang="en-US" smtClean="0"/>
              <a:pPr/>
              <a:t>19</a:t>
            </a:fld>
            <a:endParaRPr lang="en-US"/>
          </a:p>
        </p:txBody>
      </p:sp>
      <p:sp>
        <p:nvSpPr>
          <p:cNvPr id="8" name="Espace réservé du texte 3">
            <a:extLst>
              <a:ext uri="{FF2B5EF4-FFF2-40B4-BE49-F238E27FC236}">
                <a16:creationId xmlns:a16="http://schemas.microsoft.com/office/drawing/2014/main" id="{A5896A94-FFD6-54FE-4321-33DD5185C229}"/>
              </a:ext>
            </a:extLst>
          </p:cNvPr>
          <p:cNvSpPr txBox="1">
            <a:spLocks/>
          </p:cNvSpPr>
          <p:nvPr/>
        </p:nvSpPr>
        <p:spPr>
          <a:xfrm>
            <a:off x="1600200" y="259632"/>
            <a:ext cx="14404763" cy="648418"/>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dirty="0">
                <a:latin typeface="Calibri"/>
                <a:ea typeface="Calibri" panose="020F0502020204030204" pitchFamily="34" charset="0"/>
                <a:cs typeface="Calibri"/>
              </a:rPr>
              <a:t>The </a:t>
            </a:r>
            <a:r>
              <a:rPr lang="fr-FR" sz="3600" b="1" err="1">
                <a:latin typeface="Calibri"/>
                <a:ea typeface="Calibri" panose="020F0502020204030204" pitchFamily="34" charset="0"/>
                <a:cs typeface="Calibri"/>
              </a:rPr>
              <a:t>Three</a:t>
            </a:r>
            <a:r>
              <a:rPr lang="fr-FR" sz="3600" b="1" dirty="0">
                <a:latin typeface="Calibri"/>
                <a:ea typeface="Calibri" panose="020F0502020204030204" pitchFamily="34" charset="0"/>
                <a:cs typeface="Calibri"/>
              </a:rPr>
              <a:t> States of a Git Project</a:t>
            </a:r>
            <a:endParaRPr lang="it-IT"/>
          </a:p>
          <a:p>
            <a:pPr marL="0" indent="0">
              <a:buNone/>
            </a:pPr>
            <a:endParaRPr lang="fr-FR" sz="36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82EADD4-835A-0C3C-51CE-C3790BD9D799}"/>
              </a:ext>
            </a:extLst>
          </p:cNvPr>
          <p:cNvSpPr/>
          <p:nvPr/>
        </p:nvSpPr>
        <p:spPr>
          <a:xfrm>
            <a:off x="3075709" y="7349162"/>
            <a:ext cx="12469091" cy="2942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6" name="Picture 2" descr="The Three States of a Git Project &#10;Working &#10;Directory &#10;Staging Area &#10;(Index) &#10;.git directory &#10;(Repository) &#10;Checkout a version of the project from origin &#10;Stage fixes for next commit &#10;Commit changes from Index ">
            <a:extLst>
              <a:ext uri="{FF2B5EF4-FFF2-40B4-BE49-F238E27FC236}">
                <a16:creationId xmlns:a16="http://schemas.microsoft.com/office/drawing/2014/main" id="{DCAB6077-A2A8-7C16-B953-D30E912CE1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24"/>
          <a:stretch/>
        </p:blipFill>
        <p:spPr bwMode="auto">
          <a:xfrm>
            <a:off x="3075709" y="1543436"/>
            <a:ext cx="12469091" cy="5805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he Three States of a Git Project &#10;Working &#10;Directory &#10;Changes to files since &#10;the last checkout have &#10;not yet been added to &#10;the staging area for &#10;commit &#10;Staging Area &#10;(Index) &#10;Files in this state have &#10;been modified and &#10;added to be staged in &#10;the next commit &#10;snapshot &#10;.git directory &#10;(Repository) &#10;Files in this state are &#10;committed and &#10;recorded to the &#10;project as version &#10;snapshots ">
            <a:extLst>
              <a:ext uri="{FF2B5EF4-FFF2-40B4-BE49-F238E27FC236}">
                <a16:creationId xmlns:a16="http://schemas.microsoft.com/office/drawing/2014/main" id="{E84264DD-7216-D52E-3F40-4763ACF0A4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9" t="41066" r="869" b="7686"/>
          <a:stretch/>
        </p:blipFill>
        <p:spPr bwMode="auto">
          <a:xfrm>
            <a:off x="3246416" y="6563314"/>
            <a:ext cx="12034352" cy="32934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73820A6-B4D0-78DC-1CC7-D750B0BC6E3F}"/>
              </a:ext>
            </a:extLst>
          </p:cNvPr>
          <p:cNvGrpSpPr/>
          <p:nvPr/>
        </p:nvGrpSpPr>
        <p:grpSpPr>
          <a:xfrm>
            <a:off x="3246416" y="1543436"/>
            <a:ext cx="11980914" cy="8337750"/>
            <a:chOff x="1942605" y="524004"/>
            <a:chExt cx="7987276" cy="5558500"/>
          </a:xfrm>
        </p:grpSpPr>
        <p:pic>
          <p:nvPicPr>
            <p:cNvPr id="11" name="Picture 2" descr="Repository Design Pattern for Data Access in Software Development | by  Siddharth Phatarphod | Medium">
              <a:extLst>
                <a:ext uri="{FF2B5EF4-FFF2-40B4-BE49-F238E27FC236}">
                  <a16:creationId xmlns:a16="http://schemas.microsoft.com/office/drawing/2014/main" id="{2A24F338-4677-7ABC-1C18-DBB940C62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2605" y="3512131"/>
              <a:ext cx="7987276" cy="2570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B6D42CA-FE31-6676-5313-8A707A8F0B5C}"/>
                </a:ext>
              </a:extLst>
            </p:cNvPr>
            <p:cNvSpPr txBox="1"/>
            <p:nvPr/>
          </p:nvSpPr>
          <p:spPr>
            <a:xfrm>
              <a:off x="3109916" y="524004"/>
              <a:ext cx="5652654" cy="492443"/>
            </a:xfrm>
            <a:prstGeom prst="rect">
              <a:avLst/>
            </a:prstGeom>
            <a:noFill/>
          </p:spPr>
          <p:txBody>
            <a:bodyPr wrap="square" rtlCol="0">
              <a:spAutoFit/>
            </a:bodyPr>
            <a:lstStyle/>
            <a:p>
              <a:pPr algn="ctr"/>
              <a:r>
                <a:rPr lang="en-US" sz="4200" b="1">
                  <a:solidFill>
                    <a:srgbClr val="FF0000"/>
                  </a:solidFill>
                </a:rPr>
                <a:t>Repository design pattern</a:t>
              </a:r>
            </a:p>
          </p:txBody>
        </p:sp>
      </p:grpSp>
    </p:spTree>
    <p:extLst>
      <p:ext uri="{BB962C8B-B14F-4D97-AF65-F5344CB8AC3E}">
        <p14:creationId xmlns:p14="http://schemas.microsoft.com/office/powerpoint/2010/main" val="51502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5DD8F76-D1F8-F345-86DA-21A3356BD3E5}"/>
              </a:ext>
            </a:extLst>
          </p:cNvPr>
          <p:cNvSpPr>
            <a:spLocks noGrp="1"/>
          </p:cNvSpPr>
          <p:nvPr>
            <p:ph type="body" sz="quarter" idx="10"/>
          </p:nvPr>
        </p:nvSpPr>
        <p:spPr>
          <a:xfrm>
            <a:off x="1562595" y="65321"/>
            <a:ext cx="14404763" cy="612133"/>
          </a:xfrm>
          <a:solidFill>
            <a:schemeClr val="bg1"/>
          </a:solidFill>
          <a:ln>
            <a:solidFill>
              <a:srgbClr val="4472C4"/>
            </a:solidFill>
          </a:ln>
        </p:spPr>
        <p:txBody>
          <a:bodyPr>
            <a:normAutofit/>
          </a:bodyPr>
          <a:lstStyle/>
          <a:p>
            <a:pPr algn="ctr"/>
            <a:r>
              <a:rPr lang="fr-FR" dirty="0"/>
              <a:t>About me</a:t>
            </a:r>
          </a:p>
        </p:txBody>
      </p:sp>
      <p:sp>
        <p:nvSpPr>
          <p:cNvPr id="23" name="Text Placeholder 29">
            <a:extLst>
              <a:ext uri="{FF2B5EF4-FFF2-40B4-BE49-F238E27FC236}">
                <a16:creationId xmlns:a16="http://schemas.microsoft.com/office/drawing/2014/main" id="{6F4E1F28-B3DC-623E-329C-BF0C0BCDBEA9}"/>
              </a:ext>
            </a:extLst>
          </p:cNvPr>
          <p:cNvSpPr txBox="1">
            <a:spLocks/>
          </p:cNvSpPr>
          <p:nvPr/>
        </p:nvSpPr>
        <p:spPr>
          <a:xfrm>
            <a:off x="508000" y="1379583"/>
            <a:ext cx="10929937" cy="2287089"/>
          </a:xfrm>
          <a:prstGeom prst="rect">
            <a:avLst/>
          </a:prstGeom>
          <a:solidFill>
            <a:schemeClr val="bg1"/>
          </a:solidFill>
          <a:ln>
            <a:solidFill>
              <a:srgbClr val="4472C4"/>
            </a:solidFill>
          </a:ln>
        </p:spPr>
        <p:txBody>
          <a:bodyPr lIns="91440" tIns="45720" rIns="91440" bIns="45720" anchor="t">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2800" dirty="0">
                <a:solidFill>
                  <a:srgbClr val="000000"/>
                </a:solidFill>
              </a:rPr>
              <a:t>I am a software developer with </a:t>
            </a:r>
            <a:r>
              <a:rPr lang="en-US" sz="2800" b="1" dirty="0">
                <a:solidFill>
                  <a:srgbClr val="000000"/>
                </a:solidFill>
              </a:rPr>
              <a:t>certification on Microsoft technologies, scrum, tests and dev-ops </a:t>
            </a:r>
            <a:r>
              <a:rPr lang="en-US" sz="2800" dirty="0">
                <a:solidFill>
                  <a:srgbClr val="000000"/>
                </a:solidFill>
              </a:rPr>
              <a:t>with a university background in geology with some papers still mentions after 10 years.  </a:t>
            </a:r>
            <a:endParaRPr lang="en-US" sz="2800">
              <a:solidFill>
                <a:srgbClr val="000000"/>
              </a:solidFill>
              <a:ea typeface="Calibri"/>
              <a:cs typeface="Calibri"/>
            </a:endParaRPr>
          </a:p>
          <a:p>
            <a:r>
              <a:rPr lang="en-US" sz="2800" dirty="0">
                <a:solidFill>
                  <a:srgbClr val="000000"/>
                </a:solidFill>
              </a:rPr>
              <a:t>In my spare time, I like to run with my dog, hiking in the mountains, ski and support Fiorentina.</a:t>
            </a:r>
            <a:endParaRPr lang="en-US" sz="2800" dirty="0">
              <a:solidFill>
                <a:srgbClr val="000000"/>
              </a:solidFill>
              <a:ea typeface="Calibri"/>
              <a:cs typeface="Calibri"/>
            </a:endParaRPr>
          </a:p>
          <a:p>
            <a:endParaRPr lang="en-US" dirty="0">
              <a:ea typeface="Calibri"/>
              <a:cs typeface="Calibri"/>
            </a:endParaRPr>
          </a:p>
        </p:txBody>
      </p:sp>
      <p:pic>
        <p:nvPicPr>
          <p:cNvPr id="3" name="Immagine 2" descr="Immagine che contiene aria aperta, erba, cielo, mammifero&#10;&#10;Descrizione generata automaticamente">
            <a:extLst>
              <a:ext uri="{FF2B5EF4-FFF2-40B4-BE49-F238E27FC236}">
                <a16:creationId xmlns:a16="http://schemas.microsoft.com/office/drawing/2014/main" id="{1618877B-E260-940D-0C1E-5753EBB52E20}"/>
              </a:ext>
            </a:extLst>
          </p:cNvPr>
          <p:cNvPicPr>
            <a:picLocks noChangeAspect="1"/>
          </p:cNvPicPr>
          <p:nvPr/>
        </p:nvPicPr>
        <p:blipFill rotWithShape="1">
          <a:blip r:embed="rId3"/>
          <a:srcRect l="26042" t="31641"/>
          <a:stretch/>
        </p:blipFill>
        <p:spPr>
          <a:xfrm>
            <a:off x="11715751" y="1643063"/>
            <a:ext cx="2928939" cy="3614739"/>
          </a:xfrm>
          <a:prstGeom prst="rect">
            <a:avLst/>
          </a:prstGeom>
        </p:spPr>
      </p:pic>
      <p:pic>
        <p:nvPicPr>
          <p:cNvPr id="4" name="Immagine 3" descr="10 motivi per amare Diabolik | Foto iO Donna">
            <a:extLst>
              <a:ext uri="{FF2B5EF4-FFF2-40B4-BE49-F238E27FC236}">
                <a16:creationId xmlns:a16="http://schemas.microsoft.com/office/drawing/2014/main" id="{9AB49139-74CF-DEED-A664-460CB129BDA4}"/>
              </a:ext>
            </a:extLst>
          </p:cNvPr>
          <p:cNvPicPr>
            <a:picLocks noChangeAspect="1"/>
          </p:cNvPicPr>
          <p:nvPr/>
        </p:nvPicPr>
        <p:blipFill>
          <a:blip r:embed="rId4"/>
          <a:stretch>
            <a:fillRect/>
          </a:stretch>
        </p:blipFill>
        <p:spPr>
          <a:xfrm>
            <a:off x="14916150" y="1649492"/>
            <a:ext cx="2514600" cy="3601878"/>
          </a:xfrm>
          <a:prstGeom prst="rect">
            <a:avLst/>
          </a:prstGeom>
        </p:spPr>
      </p:pic>
      <p:pic>
        <p:nvPicPr>
          <p:cNvPr id="5" name="Immagine 4" descr="Immagine che contiene aria aperta, neve, cielo, albero&#10;&#10;Descrizione generata automaticamente">
            <a:extLst>
              <a:ext uri="{FF2B5EF4-FFF2-40B4-BE49-F238E27FC236}">
                <a16:creationId xmlns:a16="http://schemas.microsoft.com/office/drawing/2014/main" id="{15B4F941-1E86-7C70-5287-D0FE060D3B30}"/>
              </a:ext>
            </a:extLst>
          </p:cNvPr>
          <p:cNvPicPr>
            <a:picLocks noChangeAspect="1"/>
          </p:cNvPicPr>
          <p:nvPr/>
        </p:nvPicPr>
        <p:blipFill>
          <a:blip r:embed="rId5"/>
          <a:stretch>
            <a:fillRect/>
          </a:stretch>
        </p:blipFill>
        <p:spPr>
          <a:xfrm>
            <a:off x="1257300" y="4371311"/>
            <a:ext cx="4386262" cy="5844914"/>
          </a:xfrm>
          <a:prstGeom prst="rect">
            <a:avLst/>
          </a:prstGeom>
        </p:spPr>
      </p:pic>
      <p:pic>
        <p:nvPicPr>
          <p:cNvPr id="6" name="Immagine 5" descr="Immagine che contiene aria aperta, cielo, nuvola, vestiti&#10;&#10;Descrizione generata automaticamente">
            <a:extLst>
              <a:ext uri="{FF2B5EF4-FFF2-40B4-BE49-F238E27FC236}">
                <a16:creationId xmlns:a16="http://schemas.microsoft.com/office/drawing/2014/main" id="{BC1E055C-B4AD-85C9-7533-AFF70865B5CE}"/>
              </a:ext>
            </a:extLst>
          </p:cNvPr>
          <p:cNvPicPr>
            <a:picLocks noChangeAspect="1"/>
          </p:cNvPicPr>
          <p:nvPr/>
        </p:nvPicPr>
        <p:blipFill rotWithShape="1">
          <a:blip r:embed="rId6"/>
          <a:srcRect l="19608" t="20339" r="18954" b="242"/>
          <a:stretch/>
        </p:blipFill>
        <p:spPr>
          <a:xfrm>
            <a:off x="7158038" y="4371311"/>
            <a:ext cx="3394920" cy="5847589"/>
          </a:xfrm>
          <a:prstGeom prst="rect">
            <a:avLst/>
          </a:prstGeom>
        </p:spPr>
      </p:pic>
      <p:pic>
        <p:nvPicPr>
          <p:cNvPr id="7" name="Immagine 6" descr="Immagine che contiene aria aperta, avventura, arrampicata, montagna&#10;&#10;Descrizione generata automaticamente">
            <a:extLst>
              <a:ext uri="{FF2B5EF4-FFF2-40B4-BE49-F238E27FC236}">
                <a16:creationId xmlns:a16="http://schemas.microsoft.com/office/drawing/2014/main" id="{3CF1B1AF-9B90-82F7-6821-29672E7DC3F3}"/>
              </a:ext>
            </a:extLst>
          </p:cNvPr>
          <p:cNvPicPr>
            <a:picLocks noChangeAspect="1"/>
          </p:cNvPicPr>
          <p:nvPr/>
        </p:nvPicPr>
        <p:blipFill>
          <a:blip r:embed="rId7"/>
          <a:stretch>
            <a:fillRect/>
          </a:stretch>
        </p:blipFill>
        <p:spPr>
          <a:xfrm>
            <a:off x="11715750" y="5499769"/>
            <a:ext cx="6072187" cy="4559551"/>
          </a:xfrm>
          <a:prstGeom prst="rect">
            <a:avLst/>
          </a:prstGeom>
        </p:spPr>
      </p:pic>
    </p:spTree>
    <p:extLst>
      <p:ext uri="{BB962C8B-B14F-4D97-AF65-F5344CB8AC3E}">
        <p14:creationId xmlns:p14="http://schemas.microsoft.com/office/powerpoint/2010/main" val="299760951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2B59E5-204C-041F-2BBA-44DD874BA784}"/>
              </a:ext>
            </a:extLst>
          </p:cNvPr>
          <p:cNvSpPr txBox="1"/>
          <p:nvPr/>
        </p:nvSpPr>
        <p:spPr>
          <a:xfrm>
            <a:off x="0" y="3174275"/>
            <a:ext cx="18288000" cy="3831818"/>
          </a:xfrm>
          <a:prstGeom prst="rect">
            <a:avLst/>
          </a:prstGeom>
          <a:solidFill>
            <a:schemeClr val="bg1"/>
          </a:solidFill>
          <a:ln>
            <a:solidFill>
              <a:srgbClr val="4472C4"/>
            </a:solidFill>
          </a:ln>
        </p:spPr>
        <p:txBody>
          <a:bodyPr wrap="square" rtlCol="0">
            <a:spAutoFit/>
          </a:bodyPr>
          <a:lstStyle/>
          <a:p>
            <a:pPr marL="428625" indent="-428625">
              <a:buFont typeface="Arial" panose="020B0604020202020204" pitchFamily="34" charset="0"/>
              <a:buChar char="•"/>
            </a:pPr>
            <a:r>
              <a:rPr lang="en-US" sz="4050"/>
              <a:t>Garbage collector like in </a:t>
            </a:r>
            <a:r>
              <a:rPr lang="en-US" sz="4050" err="1"/>
              <a:t>c#</a:t>
            </a:r>
            <a:endParaRPr lang="en-US" sz="4050"/>
          </a:p>
          <a:p>
            <a:pPr marL="428625" indent="-428625">
              <a:buFont typeface="Arial" panose="020B0604020202020204" pitchFamily="34" charset="0"/>
              <a:buChar char="•"/>
            </a:pPr>
            <a:r>
              <a:rPr lang="en-US" sz="4050"/>
              <a:t>Hook (like attribute or middleware in </a:t>
            </a:r>
            <a:r>
              <a:rPr lang="en-US" sz="4050" err="1"/>
              <a:t>c#</a:t>
            </a:r>
            <a:r>
              <a:rPr lang="en-US" sz="4050"/>
              <a:t>)</a:t>
            </a:r>
          </a:p>
          <a:p>
            <a:pPr marL="428625" indent="-428625">
              <a:buFont typeface="Arial" panose="020B0604020202020204" pitchFamily="34" charset="0"/>
              <a:buChar char="•"/>
            </a:pPr>
            <a:r>
              <a:rPr lang="en-US" sz="4050"/>
              <a:t>Submodules like </a:t>
            </a:r>
            <a:r>
              <a:rPr lang="en-US" sz="4050" err="1"/>
              <a:t>nuget</a:t>
            </a:r>
            <a:r>
              <a:rPr lang="en-US" sz="4050"/>
              <a:t> package subtree is not</a:t>
            </a:r>
          </a:p>
          <a:p>
            <a:pPr marL="428625" indent="-428625">
              <a:buFont typeface="Arial" panose="020B0604020202020204" pitchFamily="34" charset="0"/>
              <a:buChar char="•"/>
            </a:pPr>
            <a:r>
              <a:rPr lang="en-US" sz="4050"/>
              <a:t>Difference in git moment pattern</a:t>
            </a:r>
          </a:p>
          <a:p>
            <a:pPr marL="428625" indent="-428625">
              <a:buFont typeface="Arial" panose="020B0604020202020204" pitchFamily="34" charset="0"/>
              <a:buChar char="•"/>
            </a:pPr>
            <a:r>
              <a:rPr lang="en-US" sz="4050"/>
              <a:t>Git branching like pointer in C++ or delegate in </a:t>
            </a:r>
            <a:r>
              <a:rPr lang="en-US" sz="4050" err="1"/>
              <a:t>c#</a:t>
            </a:r>
            <a:endParaRPr lang="en-US" sz="4050"/>
          </a:p>
          <a:p>
            <a:pPr marL="428625" indent="-428625">
              <a:buFont typeface="Arial" panose="020B0604020202020204" pitchFamily="34" charset="0"/>
              <a:buChar char="•"/>
            </a:pPr>
            <a:r>
              <a:rPr lang="en-US" sz="4050"/>
              <a:t>Patch</a:t>
            </a:r>
          </a:p>
        </p:txBody>
      </p:sp>
      <p:sp>
        <p:nvSpPr>
          <p:cNvPr id="13" name="Espace réservé du texte 3">
            <a:extLst>
              <a:ext uri="{FF2B5EF4-FFF2-40B4-BE49-F238E27FC236}">
                <a16:creationId xmlns:a16="http://schemas.microsoft.com/office/drawing/2014/main" id="{83889E34-C01A-51D1-4484-AA6021013DF5}"/>
              </a:ext>
            </a:extLst>
          </p:cNvPr>
          <p:cNvSpPr txBox="1">
            <a:spLocks/>
          </p:cNvSpPr>
          <p:nvPr/>
        </p:nvSpPr>
        <p:spPr>
          <a:xfrm>
            <a:off x="1600200" y="259632"/>
            <a:ext cx="14404763" cy="521419"/>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endParaRPr lang="fr-FR" sz="3600" b="1">
              <a:solidFill>
                <a:srgbClr val="043962"/>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fr-FR" sz="3600" b="1">
                <a:solidFill>
                  <a:srgbClr val="043962"/>
                </a:solidFill>
                <a:latin typeface="Calibri" panose="020F0502020204030204" pitchFamily="34" charset="0"/>
                <a:ea typeface="Calibri" panose="020F0502020204030204" pitchFamily="34" charset="0"/>
                <a:cs typeface="Calibri" panose="020F0502020204030204" pitchFamily="34" charset="0"/>
              </a:rPr>
              <a:t> </a:t>
            </a:r>
          </a:p>
        </p:txBody>
      </p:sp>
      <p:sp>
        <p:nvSpPr>
          <p:cNvPr id="14" name="Espace réservé du texte 3">
            <a:extLst>
              <a:ext uri="{FF2B5EF4-FFF2-40B4-BE49-F238E27FC236}">
                <a16:creationId xmlns:a16="http://schemas.microsoft.com/office/drawing/2014/main" id="{68433961-B962-E524-2194-B5C2438144FE}"/>
              </a:ext>
            </a:extLst>
          </p:cNvPr>
          <p:cNvSpPr txBox="1">
            <a:spLocks/>
          </p:cNvSpPr>
          <p:nvPr/>
        </p:nvSpPr>
        <p:spPr>
          <a:xfrm>
            <a:off x="1600199" y="153504"/>
            <a:ext cx="14404763" cy="630276"/>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US" sz="3600" b="1">
                <a:solidFill>
                  <a:srgbClr val="000000"/>
                </a:solidFill>
              </a:rPr>
              <a:t>Other important topic not in the presentation</a:t>
            </a:r>
            <a:endParaRPr lang="en-US" sz="3600" b="1">
              <a:solidFill>
                <a:srgbClr val="000000"/>
              </a:solidFill>
              <a:cs typeface="Calibri"/>
            </a:endParaRPr>
          </a:p>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2780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9" name="Group 13">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151" y="-7144"/>
            <a:ext cx="7522369" cy="10294145"/>
            <a:chOff x="2928938" y="-4763"/>
            <a:chExt cx="5014912" cy="6862763"/>
          </a:xfrm>
        </p:grpSpPr>
        <p:sp>
          <p:nvSpPr>
            <p:cNvPr id="15"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6"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7"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8"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9"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0"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40" name="Rectangle 21">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23">
            <a:extLst>
              <a:ext uri="{FF2B5EF4-FFF2-40B4-BE49-F238E27FC236}">
                <a16:creationId xmlns:a16="http://schemas.microsoft.com/office/drawing/2014/main" id="{164E9BCF-1B67-4514-808C-A5DCBDEB4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6605563" cy="10287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2" name="Group 25">
            <a:extLst>
              <a:ext uri="{FF2B5EF4-FFF2-40B4-BE49-F238E27FC236}">
                <a16:creationId xmlns:a16="http://schemas.microsoft.com/office/drawing/2014/main" id="{32238778-9D1D-45F4-BB78-76F208A224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72938" y="0"/>
            <a:ext cx="3655219" cy="10287002"/>
            <a:chOff x="1320800" y="0"/>
            <a:chExt cx="2436813" cy="6858001"/>
          </a:xfrm>
        </p:grpSpPr>
        <p:sp>
          <p:nvSpPr>
            <p:cNvPr id="27"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3"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9" name="Freeform 8">
              <a:extLst>
                <a:ext uri="{FF2B5EF4-FFF2-40B4-BE49-F238E27FC236}">
                  <a16:creationId xmlns:a16="http://schemas.microsoft.com/office/drawing/2014/main" id="{42D5E996-541D-42BA-8B22-F7E96752C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4" name="Freeform 9">
              <a:extLst>
                <a:ext uri="{FF2B5EF4-FFF2-40B4-BE49-F238E27FC236}">
                  <a16:creationId xmlns:a16="http://schemas.microsoft.com/office/drawing/2014/main" id="{6BDB86F1-7C07-4D49-B9C9-7837A1FB2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1"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 name="Freeform 11">
              <a:extLst>
                <a:ext uri="{FF2B5EF4-FFF2-40B4-BE49-F238E27FC236}">
                  <a16:creationId xmlns:a16="http://schemas.microsoft.com/office/drawing/2014/main" id="{A9F3AA02-C861-444A-9178-0BD3D3CE1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9" name="Espace réservé du texte 3">
            <a:extLst>
              <a:ext uri="{FF2B5EF4-FFF2-40B4-BE49-F238E27FC236}">
                <a16:creationId xmlns:a16="http://schemas.microsoft.com/office/drawing/2014/main" id="{CB91F901-E937-6332-8884-71C657CDCFCF}"/>
              </a:ext>
            </a:extLst>
          </p:cNvPr>
          <p:cNvSpPr txBox="1">
            <a:spLocks/>
          </p:cNvSpPr>
          <p:nvPr/>
        </p:nvSpPr>
        <p:spPr>
          <a:xfrm>
            <a:off x="7692893" y="3309842"/>
            <a:ext cx="10047191" cy="3659284"/>
          </a:xfrm>
          <a:prstGeom prst="rect">
            <a:avLst/>
          </a:prstGeom>
          <a:solidFill>
            <a:schemeClr val="bg1"/>
          </a:solidFill>
          <a:ln>
            <a:solidFill>
              <a:srgbClr val="4472C4"/>
            </a:solidFill>
          </a:ln>
        </p:spPr>
        <p:txBody>
          <a:bodyPr vert="horz" lIns="91440" tIns="45720" rIns="91440" bIns="45720" rtlCol="0" anchor="ct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457200">
              <a:spcBef>
                <a:spcPct val="0"/>
              </a:spcBef>
              <a:spcAft>
                <a:spcPts val="600"/>
              </a:spcAft>
              <a:buNone/>
            </a:pPr>
            <a:r>
              <a:rPr lang="en-US" sz="6000" b="1" dirty="0">
                <a:ln w="3175" cmpd="sng">
                  <a:noFill/>
                </a:ln>
                <a:latin typeface="+mj-lt"/>
                <a:ea typeface="+mj-ea"/>
                <a:cs typeface="+mj-cs"/>
              </a:rPr>
              <a:t>Thank you!</a:t>
            </a:r>
          </a:p>
          <a:p>
            <a:pPr marL="0" indent="0" defTabSz="457200">
              <a:spcBef>
                <a:spcPct val="0"/>
              </a:spcBef>
              <a:spcAft>
                <a:spcPts val="600"/>
              </a:spcAft>
              <a:buNone/>
            </a:pPr>
            <a:endParaRPr lang="en-US" sz="6000" b="1">
              <a:ln w="3175" cmpd="sng">
                <a:noFill/>
              </a:ln>
              <a:latin typeface="+mj-lt"/>
              <a:ea typeface="+mj-ea"/>
              <a:cs typeface="+mj-cs"/>
            </a:endParaRPr>
          </a:p>
          <a:p>
            <a:pPr marL="0" indent="0" defTabSz="457200">
              <a:spcBef>
                <a:spcPct val="0"/>
              </a:spcBef>
              <a:spcAft>
                <a:spcPts val="600"/>
              </a:spcAft>
              <a:buNone/>
            </a:pPr>
            <a:r>
              <a:rPr lang="en-US" sz="6000" b="1" dirty="0">
                <a:ln w="3175" cmpd="sng">
                  <a:noFill/>
                </a:ln>
                <a:latin typeface="+mj-lt"/>
                <a:ea typeface="+mj-ea"/>
                <a:cs typeface="+mj-cs"/>
              </a:rPr>
              <a:t>Ivan Cipriani</a:t>
            </a:r>
          </a:p>
        </p:txBody>
      </p:sp>
    </p:spTree>
    <p:extLst>
      <p:ext uri="{BB962C8B-B14F-4D97-AF65-F5344CB8AC3E}">
        <p14:creationId xmlns:p14="http://schemas.microsoft.com/office/powerpoint/2010/main" val="36997573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t-shaped-skills-reloaded">
            <a:extLst>
              <a:ext uri="{FF2B5EF4-FFF2-40B4-BE49-F238E27FC236}">
                <a16:creationId xmlns:a16="http://schemas.microsoft.com/office/drawing/2014/main" id="{305CD2E7-832D-5C6C-2A97-3FBDB001E97B}"/>
              </a:ext>
            </a:extLst>
          </p:cNvPr>
          <p:cNvPicPr>
            <a:picLocks noChangeAspect="1"/>
          </p:cNvPicPr>
          <p:nvPr/>
        </p:nvPicPr>
        <p:blipFill>
          <a:blip r:embed="rId2"/>
          <a:stretch>
            <a:fillRect/>
          </a:stretch>
        </p:blipFill>
        <p:spPr>
          <a:xfrm>
            <a:off x="4129088" y="1520468"/>
            <a:ext cx="9272587" cy="8689101"/>
          </a:xfrm>
          <a:prstGeom prst="rect">
            <a:avLst/>
          </a:prstGeom>
        </p:spPr>
      </p:pic>
      <p:pic>
        <p:nvPicPr>
          <p:cNvPr id="15" name="Immagine 14" descr="Microsoft logo">
            <a:extLst>
              <a:ext uri="{FF2B5EF4-FFF2-40B4-BE49-F238E27FC236}">
                <a16:creationId xmlns:a16="http://schemas.microsoft.com/office/drawing/2014/main" id="{ADC0D1C4-F587-F199-2987-7472AE6FAE03}"/>
              </a:ext>
            </a:extLst>
          </p:cNvPr>
          <p:cNvPicPr>
            <a:picLocks noChangeAspect="1"/>
          </p:cNvPicPr>
          <p:nvPr/>
        </p:nvPicPr>
        <p:blipFill>
          <a:blip r:embed="rId3"/>
          <a:stretch>
            <a:fillRect/>
          </a:stretch>
        </p:blipFill>
        <p:spPr>
          <a:xfrm>
            <a:off x="7562850" y="6196683"/>
            <a:ext cx="1019176" cy="990601"/>
          </a:xfrm>
          <a:prstGeom prst="rect">
            <a:avLst/>
          </a:prstGeom>
        </p:spPr>
      </p:pic>
      <p:sp>
        <p:nvSpPr>
          <p:cNvPr id="3" name="Segnaposto testo 2">
            <a:extLst>
              <a:ext uri="{FF2B5EF4-FFF2-40B4-BE49-F238E27FC236}">
                <a16:creationId xmlns:a16="http://schemas.microsoft.com/office/drawing/2014/main" id="{D522AB01-BF73-81CC-FE3C-45DAB9C46981}"/>
              </a:ext>
            </a:extLst>
          </p:cNvPr>
          <p:cNvSpPr>
            <a:spLocks noGrp="1"/>
          </p:cNvSpPr>
          <p:nvPr>
            <p:ph type="body" sz="quarter" idx="10"/>
          </p:nvPr>
        </p:nvSpPr>
        <p:spPr>
          <a:xfrm>
            <a:off x="1562595" y="202481"/>
            <a:ext cx="14404763" cy="648418"/>
          </a:xfrm>
          <a:solidFill>
            <a:schemeClr val="bg1"/>
          </a:solidFill>
          <a:ln>
            <a:solidFill>
              <a:srgbClr val="4472C4"/>
            </a:solidFill>
          </a:ln>
        </p:spPr>
        <p:txBody>
          <a:bodyPr>
            <a:normAutofit/>
          </a:bodyPr>
          <a:lstStyle/>
          <a:p>
            <a:pPr algn="ctr"/>
            <a:r>
              <a:rPr lang="it-IT">
                <a:solidFill>
                  <a:srgbClr val="000000"/>
                </a:solidFill>
                <a:latin typeface="Calibri"/>
                <a:ea typeface="Calibri"/>
                <a:cs typeface="Calibri"/>
              </a:rPr>
              <a:t>My technical </a:t>
            </a:r>
            <a:r>
              <a:rPr lang="it-IT" err="1">
                <a:solidFill>
                  <a:srgbClr val="000000"/>
                </a:solidFill>
                <a:latin typeface="Calibri"/>
                <a:ea typeface="Calibri"/>
                <a:cs typeface="Calibri"/>
              </a:rPr>
              <a:t>profile</a:t>
            </a:r>
          </a:p>
        </p:txBody>
      </p:sp>
      <p:pic>
        <p:nvPicPr>
          <p:cNvPr id="6" name="Immagine 5" descr="DevOps Agile Skills Association (DASA) logo">
            <a:extLst>
              <a:ext uri="{FF2B5EF4-FFF2-40B4-BE49-F238E27FC236}">
                <a16:creationId xmlns:a16="http://schemas.microsoft.com/office/drawing/2014/main" id="{571127DA-C491-BFAA-061D-9ACE52CDD042}"/>
              </a:ext>
            </a:extLst>
          </p:cNvPr>
          <p:cNvPicPr>
            <a:picLocks noChangeAspect="1"/>
          </p:cNvPicPr>
          <p:nvPr/>
        </p:nvPicPr>
        <p:blipFill>
          <a:blip r:embed="rId4"/>
          <a:stretch>
            <a:fillRect/>
          </a:stretch>
        </p:blipFill>
        <p:spPr>
          <a:xfrm>
            <a:off x="10691812" y="4105275"/>
            <a:ext cx="1033463" cy="1033463"/>
          </a:xfrm>
          <a:prstGeom prst="rect">
            <a:avLst/>
          </a:prstGeom>
        </p:spPr>
      </p:pic>
      <p:pic>
        <p:nvPicPr>
          <p:cNvPr id="7" name="Immagine 6" descr="ISTQB® - International Software Testing Qualifications Board logo">
            <a:extLst>
              <a:ext uri="{FF2B5EF4-FFF2-40B4-BE49-F238E27FC236}">
                <a16:creationId xmlns:a16="http://schemas.microsoft.com/office/drawing/2014/main" id="{4781DCF0-4A5D-F2E6-9859-8FC342A702D7}"/>
              </a:ext>
            </a:extLst>
          </p:cNvPr>
          <p:cNvPicPr>
            <a:picLocks noChangeAspect="1"/>
          </p:cNvPicPr>
          <p:nvPr/>
        </p:nvPicPr>
        <p:blipFill>
          <a:blip r:embed="rId5"/>
          <a:stretch>
            <a:fillRect/>
          </a:stretch>
        </p:blipFill>
        <p:spPr>
          <a:xfrm>
            <a:off x="4619625" y="4105275"/>
            <a:ext cx="1033463" cy="1033463"/>
          </a:xfrm>
          <a:prstGeom prst="rect">
            <a:avLst/>
          </a:prstGeom>
        </p:spPr>
      </p:pic>
      <p:pic>
        <p:nvPicPr>
          <p:cNvPr id="8" name="Immagine 7" descr="Scaled Agile, Inc. logo">
            <a:extLst>
              <a:ext uri="{FF2B5EF4-FFF2-40B4-BE49-F238E27FC236}">
                <a16:creationId xmlns:a16="http://schemas.microsoft.com/office/drawing/2014/main" id="{A7295950-A267-D67D-1E2F-F0C19D91BCA8}"/>
              </a:ext>
            </a:extLst>
          </p:cNvPr>
          <p:cNvPicPr>
            <a:picLocks noChangeAspect="1"/>
          </p:cNvPicPr>
          <p:nvPr/>
        </p:nvPicPr>
        <p:blipFill>
          <a:blip r:embed="rId6"/>
          <a:stretch>
            <a:fillRect/>
          </a:stretch>
        </p:blipFill>
        <p:spPr>
          <a:xfrm>
            <a:off x="9563100" y="4105275"/>
            <a:ext cx="1047751" cy="1033463"/>
          </a:xfrm>
          <a:prstGeom prst="rect">
            <a:avLst/>
          </a:prstGeom>
        </p:spPr>
      </p:pic>
      <p:pic>
        <p:nvPicPr>
          <p:cNvPr id="9" name="Immagine 8" descr="Scrum.org logo">
            <a:extLst>
              <a:ext uri="{FF2B5EF4-FFF2-40B4-BE49-F238E27FC236}">
                <a16:creationId xmlns:a16="http://schemas.microsoft.com/office/drawing/2014/main" id="{570F2383-80D6-3AB0-C889-C5C1C1AA6081}"/>
              </a:ext>
            </a:extLst>
          </p:cNvPr>
          <p:cNvPicPr>
            <a:picLocks noChangeAspect="1"/>
          </p:cNvPicPr>
          <p:nvPr/>
        </p:nvPicPr>
        <p:blipFill>
          <a:blip r:embed="rId7"/>
          <a:stretch>
            <a:fillRect/>
          </a:stretch>
        </p:blipFill>
        <p:spPr>
          <a:xfrm>
            <a:off x="5748337" y="4105275"/>
            <a:ext cx="947738" cy="947738"/>
          </a:xfrm>
          <a:prstGeom prst="rect">
            <a:avLst/>
          </a:prstGeom>
        </p:spPr>
      </p:pic>
      <p:pic>
        <p:nvPicPr>
          <p:cNvPr id="13" name="Immagine 12" descr="Microsoft logo">
            <a:extLst>
              <a:ext uri="{FF2B5EF4-FFF2-40B4-BE49-F238E27FC236}">
                <a16:creationId xmlns:a16="http://schemas.microsoft.com/office/drawing/2014/main" id="{FFF945F5-74DA-0AC3-F62E-EFEBE949F0D9}"/>
              </a:ext>
            </a:extLst>
          </p:cNvPr>
          <p:cNvPicPr>
            <a:picLocks noChangeAspect="1"/>
          </p:cNvPicPr>
          <p:nvPr/>
        </p:nvPicPr>
        <p:blipFill>
          <a:blip r:embed="rId3"/>
          <a:stretch>
            <a:fillRect/>
          </a:stretch>
        </p:blipFill>
        <p:spPr>
          <a:xfrm>
            <a:off x="7620000" y="8991599"/>
            <a:ext cx="962025" cy="976313"/>
          </a:xfrm>
          <a:prstGeom prst="rect">
            <a:avLst/>
          </a:prstGeom>
        </p:spPr>
      </p:pic>
      <p:pic>
        <p:nvPicPr>
          <p:cNvPr id="14" name="Immagine 13" descr="Microsoft logo">
            <a:extLst>
              <a:ext uri="{FF2B5EF4-FFF2-40B4-BE49-F238E27FC236}">
                <a16:creationId xmlns:a16="http://schemas.microsoft.com/office/drawing/2014/main" id="{AF95507C-1C76-18D5-9B5A-C9563093036A}"/>
              </a:ext>
            </a:extLst>
          </p:cNvPr>
          <p:cNvPicPr>
            <a:picLocks noChangeAspect="1"/>
          </p:cNvPicPr>
          <p:nvPr/>
        </p:nvPicPr>
        <p:blipFill>
          <a:blip r:embed="rId3"/>
          <a:stretch>
            <a:fillRect/>
          </a:stretch>
        </p:blipFill>
        <p:spPr>
          <a:xfrm>
            <a:off x="7620000" y="8162925"/>
            <a:ext cx="1004888" cy="1004888"/>
          </a:xfrm>
          <a:prstGeom prst="rect">
            <a:avLst/>
          </a:prstGeom>
        </p:spPr>
      </p:pic>
      <p:pic>
        <p:nvPicPr>
          <p:cNvPr id="10" name="Immagine 9" descr="Microsoft logo">
            <a:extLst>
              <a:ext uri="{FF2B5EF4-FFF2-40B4-BE49-F238E27FC236}">
                <a16:creationId xmlns:a16="http://schemas.microsoft.com/office/drawing/2014/main" id="{32817458-6078-4C37-2B98-B4D0552B01AC}"/>
              </a:ext>
            </a:extLst>
          </p:cNvPr>
          <p:cNvPicPr>
            <a:picLocks noChangeAspect="1"/>
          </p:cNvPicPr>
          <p:nvPr/>
        </p:nvPicPr>
        <p:blipFill>
          <a:blip r:embed="rId3"/>
          <a:stretch>
            <a:fillRect/>
          </a:stretch>
        </p:blipFill>
        <p:spPr>
          <a:xfrm>
            <a:off x="7562850" y="5417913"/>
            <a:ext cx="1019175" cy="1033463"/>
          </a:xfrm>
          <a:prstGeom prst="rect">
            <a:avLst/>
          </a:prstGeom>
        </p:spPr>
      </p:pic>
      <p:pic>
        <p:nvPicPr>
          <p:cNvPr id="16" name="Immagine 15" descr="Why You Should Use Git, Even as a Solo Developer">
            <a:extLst>
              <a:ext uri="{FF2B5EF4-FFF2-40B4-BE49-F238E27FC236}">
                <a16:creationId xmlns:a16="http://schemas.microsoft.com/office/drawing/2014/main" id="{F5356840-EF79-377E-5E35-D7892F2B90B3}"/>
              </a:ext>
            </a:extLst>
          </p:cNvPr>
          <p:cNvPicPr>
            <a:picLocks noChangeAspect="1"/>
          </p:cNvPicPr>
          <p:nvPr/>
        </p:nvPicPr>
        <p:blipFill>
          <a:blip r:embed="rId8"/>
          <a:stretch>
            <a:fillRect/>
          </a:stretch>
        </p:blipFill>
        <p:spPr>
          <a:xfrm>
            <a:off x="5743575" y="5400675"/>
            <a:ext cx="1671638" cy="942975"/>
          </a:xfrm>
          <a:prstGeom prst="rect">
            <a:avLst/>
          </a:prstGeom>
        </p:spPr>
      </p:pic>
    </p:spTree>
    <p:extLst>
      <p:ext uri="{BB962C8B-B14F-4D97-AF65-F5344CB8AC3E}">
        <p14:creationId xmlns:p14="http://schemas.microsoft.com/office/powerpoint/2010/main" val="16245443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61768FEB-00FA-5AFD-609B-A14C0BFBF85D}"/>
              </a:ext>
            </a:extLst>
          </p:cNvPr>
          <p:cNvSpPr>
            <a:spLocks noGrp="1"/>
          </p:cNvSpPr>
          <p:nvPr>
            <p:ph type="body" sz="quarter" idx="10"/>
          </p:nvPr>
        </p:nvSpPr>
        <p:spPr>
          <a:xfrm>
            <a:off x="474024" y="202481"/>
            <a:ext cx="12880764" cy="702848"/>
          </a:xfrm>
          <a:solidFill>
            <a:schemeClr val="bg1"/>
          </a:solidFill>
          <a:ln>
            <a:solidFill>
              <a:srgbClr val="4472C4"/>
            </a:solidFill>
          </a:ln>
        </p:spPr>
        <p:txBody>
          <a:bodyPr/>
          <a:lstStyle/>
          <a:p>
            <a:pPr algn="ctr"/>
            <a:r>
              <a:rPr lang="it-IT" err="1">
                <a:latin typeface="Calibri"/>
                <a:ea typeface="Calibri"/>
                <a:cs typeface="Calibri"/>
              </a:rPr>
              <a:t>Nuget</a:t>
            </a:r>
            <a:r>
              <a:rPr lang="it-IT">
                <a:latin typeface="Calibri"/>
                <a:ea typeface="Calibri"/>
                <a:cs typeface="Calibri"/>
              </a:rPr>
              <a:t> of </a:t>
            </a:r>
            <a:r>
              <a:rPr lang="it-IT" err="1">
                <a:latin typeface="Calibri"/>
                <a:ea typeface="Calibri"/>
                <a:cs typeface="Calibri"/>
              </a:rPr>
              <a:t>geology</a:t>
            </a:r>
            <a:r>
              <a:rPr lang="it-IT">
                <a:latin typeface="Calibri"/>
                <a:ea typeface="Calibri"/>
                <a:cs typeface="Calibri"/>
              </a:rPr>
              <a:t> (I </a:t>
            </a:r>
            <a:r>
              <a:rPr lang="it-IT" err="1">
                <a:latin typeface="Calibri"/>
                <a:ea typeface="Calibri"/>
                <a:cs typeface="Calibri"/>
              </a:rPr>
              <a:t>want</a:t>
            </a:r>
            <a:r>
              <a:rPr lang="it-IT">
                <a:latin typeface="Calibri"/>
                <a:ea typeface="Calibri"/>
                <a:cs typeface="Calibri"/>
              </a:rPr>
              <a:t> to emulate </a:t>
            </a:r>
            <a:r>
              <a:rPr lang="it-IT" err="1">
                <a:latin typeface="Calibri"/>
                <a:ea typeface="Calibri"/>
                <a:cs typeface="Calibri"/>
              </a:rPr>
              <a:t>Uncle</a:t>
            </a:r>
            <a:r>
              <a:rPr lang="it-IT">
                <a:latin typeface="Calibri"/>
                <a:ea typeface="Calibri"/>
                <a:cs typeface="Calibri"/>
              </a:rPr>
              <a:t> Bob)</a:t>
            </a:r>
            <a:endParaRPr lang="it-IT"/>
          </a:p>
        </p:txBody>
      </p:sp>
      <p:pic>
        <p:nvPicPr>
          <p:cNvPr id="6" name="Immagine 5" descr="img">
            <a:extLst>
              <a:ext uri="{FF2B5EF4-FFF2-40B4-BE49-F238E27FC236}">
                <a16:creationId xmlns:a16="http://schemas.microsoft.com/office/drawing/2014/main" id="{DE3B993F-82BD-496C-3463-5057C04F4865}"/>
              </a:ext>
            </a:extLst>
          </p:cNvPr>
          <p:cNvPicPr>
            <a:picLocks noChangeAspect="1"/>
          </p:cNvPicPr>
          <p:nvPr/>
        </p:nvPicPr>
        <p:blipFill>
          <a:blip r:embed="rId3"/>
          <a:stretch>
            <a:fillRect/>
          </a:stretch>
        </p:blipFill>
        <p:spPr>
          <a:xfrm>
            <a:off x="4762" y="1452563"/>
            <a:ext cx="6191250" cy="3581400"/>
          </a:xfrm>
          <a:prstGeom prst="rect">
            <a:avLst/>
          </a:prstGeom>
        </p:spPr>
      </p:pic>
      <p:pic>
        <p:nvPicPr>
          <p:cNvPr id="8" name="Immagine 7" descr="Taking a landslide's temperature to avert cat | EurekAlert!">
            <a:extLst>
              <a:ext uri="{FF2B5EF4-FFF2-40B4-BE49-F238E27FC236}">
                <a16:creationId xmlns:a16="http://schemas.microsoft.com/office/drawing/2014/main" id="{F57B67FC-D0E4-6E24-D4B9-D39278E70CFE}"/>
              </a:ext>
            </a:extLst>
          </p:cNvPr>
          <p:cNvPicPr>
            <a:picLocks noChangeAspect="1"/>
          </p:cNvPicPr>
          <p:nvPr/>
        </p:nvPicPr>
        <p:blipFill>
          <a:blip r:embed="rId4"/>
          <a:stretch>
            <a:fillRect/>
          </a:stretch>
        </p:blipFill>
        <p:spPr>
          <a:xfrm>
            <a:off x="0" y="5071110"/>
            <a:ext cx="7943850" cy="5016817"/>
          </a:xfrm>
          <a:prstGeom prst="rect">
            <a:avLst/>
          </a:prstGeom>
        </p:spPr>
      </p:pic>
      <p:pic>
        <p:nvPicPr>
          <p:cNvPr id="7" name="Immagine 6" descr="Italy's Monte Toc: 'Mountain that walks' told villagers of the Vajont Dam  tragedy that was to come | The Australian">
            <a:extLst>
              <a:ext uri="{FF2B5EF4-FFF2-40B4-BE49-F238E27FC236}">
                <a16:creationId xmlns:a16="http://schemas.microsoft.com/office/drawing/2014/main" id="{84765CB9-248D-CCFE-DD93-E5F1C96C7B76}"/>
              </a:ext>
            </a:extLst>
          </p:cNvPr>
          <p:cNvPicPr>
            <a:picLocks noChangeAspect="1"/>
          </p:cNvPicPr>
          <p:nvPr/>
        </p:nvPicPr>
        <p:blipFill>
          <a:blip r:embed="rId5"/>
          <a:stretch>
            <a:fillRect/>
          </a:stretch>
        </p:blipFill>
        <p:spPr>
          <a:xfrm>
            <a:off x="6719208" y="1457325"/>
            <a:ext cx="6343649" cy="4757737"/>
          </a:xfrm>
          <a:prstGeom prst="rect">
            <a:avLst/>
          </a:prstGeom>
        </p:spPr>
      </p:pic>
      <p:pic>
        <p:nvPicPr>
          <p:cNvPr id="9" name="Immagine 8" descr="Nessuna descrizione della foto disponibile.">
            <a:extLst>
              <a:ext uri="{FF2B5EF4-FFF2-40B4-BE49-F238E27FC236}">
                <a16:creationId xmlns:a16="http://schemas.microsoft.com/office/drawing/2014/main" id="{01407C4C-0050-67FC-237B-7B676721298D}"/>
              </a:ext>
            </a:extLst>
          </p:cNvPr>
          <p:cNvPicPr>
            <a:picLocks noChangeAspect="1"/>
          </p:cNvPicPr>
          <p:nvPr/>
        </p:nvPicPr>
        <p:blipFill>
          <a:blip r:embed="rId6"/>
          <a:stretch>
            <a:fillRect/>
          </a:stretch>
        </p:blipFill>
        <p:spPr>
          <a:xfrm>
            <a:off x="11415713" y="5143501"/>
            <a:ext cx="6872287" cy="5143499"/>
          </a:xfrm>
          <a:prstGeom prst="rect">
            <a:avLst/>
          </a:prstGeom>
        </p:spPr>
      </p:pic>
      <p:pic>
        <p:nvPicPr>
          <p:cNvPr id="5" name="Immagine 4" descr="Vajont (film) - Wikipedia">
            <a:extLst>
              <a:ext uri="{FF2B5EF4-FFF2-40B4-BE49-F238E27FC236}">
                <a16:creationId xmlns:a16="http://schemas.microsoft.com/office/drawing/2014/main" id="{692777BB-42C5-AFEB-8BBD-B0072E116617}"/>
              </a:ext>
            </a:extLst>
          </p:cNvPr>
          <p:cNvPicPr>
            <a:picLocks noChangeAspect="1"/>
          </p:cNvPicPr>
          <p:nvPr/>
        </p:nvPicPr>
        <p:blipFill>
          <a:blip r:embed="rId7"/>
          <a:stretch>
            <a:fillRect/>
          </a:stretch>
        </p:blipFill>
        <p:spPr>
          <a:xfrm>
            <a:off x="14604547" y="-1360"/>
            <a:ext cx="3676649" cy="5146220"/>
          </a:xfrm>
          <a:prstGeom prst="rect">
            <a:avLst/>
          </a:prstGeom>
        </p:spPr>
      </p:pic>
    </p:spTree>
    <p:extLst>
      <p:ext uri="{BB962C8B-B14F-4D97-AF65-F5344CB8AC3E}">
        <p14:creationId xmlns:p14="http://schemas.microsoft.com/office/powerpoint/2010/main" val="135444491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ABE51E33-85FF-DD4A-88C1-F386194C24AF}"/>
              </a:ext>
            </a:extLst>
          </p:cNvPr>
          <p:cNvSpPr>
            <a:spLocks noGrp="1"/>
          </p:cNvSpPr>
          <p:nvPr>
            <p:ph type="body" sz="quarter" idx="10"/>
          </p:nvPr>
        </p:nvSpPr>
        <p:spPr>
          <a:xfrm>
            <a:off x="1562595" y="184667"/>
            <a:ext cx="14404763" cy="684704"/>
          </a:xfrm>
          <a:solidFill>
            <a:schemeClr val="bg1"/>
          </a:solidFill>
          <a:ln>
            <a:solidFill>
              <a:srgbClr val="4472C4"/>
            </a:solidFill>
          </a:ln>
        </p:spPr>
        <p:txBody>
          <a:bodyPr>
            <a:normAutofit/>
          </a:bodyPr>
          <a:lstStyle/>
          <a:p>
            <a:pPr algn="ctr"/>
            <a:r>
              <a:rPr lang="fr-FR" err="1">
                <a:solidFill>
                  <a:srgbClr val="000000"/>
                </a:solidFill>
              </a:rPr>
              <a:t>Why</a:t>
            </a:r>
            <a:r>
              <a:rPr lang="fr-FR">
                <a:solidFill>
                  <a:srgbClr val="000000"/>
                </a:solidFill>
              </a:rPr>
              <a:t> </a:t>
            </a:r>
            <a:r>
              <a:rPr lang="fr-FR" err="1">
                <a:solidFill>
                  <a:srgbClr val="000000"/>
                </a:solidFill>
              </a:rPr>
              <a:t>this</a:t>
            </a:r>
            <a:r>
              <a:rPr lang="fr-FR">
                <a:solidFill>
                  <a:srgbClr val="000000"/>
                </a:solidFill>
              </a:rPr>
              <a:t> </a:t>
            </a:r>
            <a:r>
              <a:rPr lang="fr-FR" err="1">
                <a:solidFill>
                  <a:srgbClr val="000000"/>
                </a:solidFill>
              </a:rPr>
              <a:t>presentation</a:t>
            </a:r>
            <a:endParaRPr lang="fr-FR">
              <a:solidFill>
                <a:srgbClr val="000000"/>
              </a:solidFill>
            </a:endParaRPr>
          </a:p>
        </p:txBody>
      </p:sp>
      <p:pic>
        <p:nvPicPr>
          <p:cNvPr id="11" name="Picture 28">
            <a:extLst>
              <a:ext uri="{FF2B5EF4-FFF2-40B4-BE49-F238E27FC236}">
                <a16:creationId xmlns:a16="http://schemas.microsoft.com/office/drawing/2014/main" id="{762C662C-2616-AE9D-9082-9D083CE04A67}"/>
              </a:ext>
            </a:extLst>
          </p:cNvPr>
          <p:cNvPicPr>
            <a:picLocks noChangeAspect="1"/>
          </p:cNvPicPr>
          <p:nvPr/>
        </p:nvPicPr>
        <p:blipFill>
          <a:blip r:embed="rId3"/>
          <a:stretch>
            <a:fillRect/>
          </a:stretch>
        </p:blipFill>
        <p:spPr>
          <a:xfrm>
            <a:off x="914862" y="2781300"/>
            <a:ext cx="4601057" cy="6447159"/>
          </a:xfrm>
          <a:prstGeom prst="rect">
            <a:avLst/>
          </a:prstGeom>
        </p:spPr>
      </p:pic>
      <p:pic>
        <p:nvPicPr>
          <p:cNvPr id="12" name="Picture 30">
            <a:extLst>
              <a:ext uri="{FF2B5EF4-FFF2-40B4-BE49-F238E27FC236}">
                <a16:creationId xmlns:a16="http://schemas.microsoft.com/office/drawing/2014/main" id="{B31069DA-1C16-A534-AC39-7FA3983FA6E1}"/>
              </a:ext>
            </a:extLst>
          </p:cNvPr>
          <p:cNvPicPr>
            <a:picLocks noChangeAspect="1"/>
          </p:cNvPicPr>
          <p:nvPr/>
        </p:nvPicPr>
        <p:blipFill>
          <a:blip r:embed="rId4"/>
          <a:stretch>
            <a:fillRect/>
          </a:stretch>
        </p:blipFill>
        <p:spPr>
          <a:xfrm>
            <a:off x="5515919" y="2942960"/>
            <a:ext cx="4985017" cy="6447159"/>
          </a:xfrm>
          <a:prstGeom prst="rect">
            <a:avLst/>
          </a:prstGeom>
        </p:spPr>
      </p:pic>
      <p:pic>
        <p:nvPicPr>
          <p:cNvPr id="13" name="Picture 33" descr="A picture containing appliance&#10;&#10;Description automatically generated">
            <a:extLst>
              <a:ext uri="{FF2B5EF4-FFF2-40B4-BE49-F238E27FC236}">
                <a16:creationId xmlns:a16="http://schemas.microsoft.com/office/drawing/2014/main" id="{D3F47157-BEE3-3989-D8E9-91FD17A54E2A}"/>
              </a:ext>
            </a:extLst>
          </p:cNvPr>
          <p:cNvPicPr>
            <a:picLocks noChangeAspect="1"/>
          </p:cNvPicPr>
          <p:nvPr/>
        </p:nvPicPr>
        <p:blipFill rotWithShape="1">
          <a:blip r:embed="rId5"/>
          <a:srcRect l="554" t="4644" r="1380" b="4173"/>
          <a:stretch/>
        </p:blipFill>
        <p:spPr>
          <a:xfrm>
            <a:off x="11125200" y="2781299"/>
            <a:ext cx="6933738" cy="6447159"/>
          </a:xfrm>
          <a:prstGeom prst="rect">
            <a:avLst/>
          </a:prstGeom>
        </p:spPr>
      </p:pic>
      <p:sp>
        <p:nvSpPr>
          <p:cNvPr id="2" name="Segno di moltiplicazione 1">
            <a:extLst>
              <a:ext uri="{FF2B5EF4-FFF2-40B4-BE49-F238E27FC236}">
                <a16:creationId xmlns:a16="http://schemas.microsoft.com/office/drawing/2014/main" id="{DB5B63DD-0C28-9713-AD86-B2B8204D3FA5}"/>
              </a:ext>
            </a:extLst>
          </p:cNvPr>
          <p:cNvSpPr/>
          <p:nvPr/>
        </p:nvSpPr>
        <p:spPr>
          <a:xfrm>
            <a:off x="5355771" y="3869872"/>
            <a:ext cx="5094514" cy="4425042"/>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descr="Wacaco Minipresso GR – Borough Kitchen">
            <a:extLst>
              <a:ext uri="{FF2B5EF4-FFF2-40B4-BE49-F238E27FC236}">
                <a16:creationId xmlns:a16="http://schemas.microsoft.com/office/drawing/2014/main" id="{2E67D11A-60CA-7B19-D689-0B7C71B725BD}"/>
              </a:ext>
            </a:extLst>
          </p:cNvPr>
          <p:cNvPicPr>
            <a:picLocks noChangeAspect="1"/>
          </p:cNvPicPr>
          <p:nvPr/>
        </p:nvPicPr>
        <p:blipFill>
          <a:blip r:embed="rId6"/>
          <a:stretch>
            <a:fillRect/>
          </a:stretch>
        </p:blipFill>
        <p:spPr>
          <a:xfrm>
            <a:off x="11217728" y="3135085"/>
            <a:ext cx="5600700" cy="5600700"/>
          </a:xfrm>
          <a:prstGeom prst="rect">
            <a:avLst/>
          </a:prstGeom>
        </p:spPr>
      </p:pic>
    </p:spTree>
    <p:extLst>
      <p:ext uri="{BB962C8B-B14F-4D97-AF65-F5344CB8AC3E}">
        <p14:creationId xmlns:p14="http://schemas.microsoft.com/office/powerpoint/2010/main" val="1093688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66E024-91A9-4157-B518-669C60D495B5}"/>
              </a:ext>
            </a:extLst>
          </p:cNvPr>
          <p:cNvSpPr>
            <a:spLocks noGrp="1"/>
          </p:cNvSpPr>
          <p:nvPr>
            <p:ph type="dt" sz="half" idx="4294967295"/>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8/06/20XX</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4294967295"/>
          </p:nvPr>
        </p:nvSpPr>
        <p:spPr>
          <a:xfrm>
            <a:off x="15544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02E4C0-AD5E-4E8C-9F21-7CCE474BDCEB}" type="slidenum">
              <a:rPr lang="en-US" smtClean="0"/>
              <a:pPr/>
              <a:t>6</a:t>
            </a:fld>
            <a:endParaRPr lang="en-US"/>
          </a:p>
        </p:txBody>
      </p:sp>
      <p:sp>
        <p:nvSpPr>
          <p:cNvPr id="12" name="Espace réservé du texte 3">
            <a:extLst>
              <a:ext uri="{FF2B5EF4-FFF2-40B4-BE49-F238E27FC236}">
                <a16:creationId xmlns:a16="http://schemas.microsoft.com/office/drawing/2014/main" id="{F4AA6729-FB48-4795-ED37-BD62368E90CF}"/>
              </a:ext>
            </a:extLst>
          </p:cNvPr>
          <p:cNvSpPr txBox="1">
            <a:spLocks/>
          </p:cNvSpPr>
          <p:nvPr/>
        </p:nvSpPr>
        <p:spPr>
          <a:xfrm>
            <a:off x="1562595" y="184667"/>
            <a:ext cx="14404763" cy="593990"/>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a:solidFill>
                  <a:srgbClr val="043962"/>
                </a:solidFill>
                <a:latin typeface="Calibri" panose="020F0502020204030204" pitchFamily="34" charset="0"/>
                <a:ea typeface="Calibri" panose="020F0502020204030204" pitchFamily="34" charset="0"/>
                <a:cs typeface="Calibri" panose="020F0502020204030204" pitchFamily="34" charset="0"/>
              </a:rPr>
              <a:t>Agenda</a:t>
            </a:r>
          </a:p>
        </p:txBody>
      </p:sp>
      <p:sp>
        <p:nvSpPr>
          <p:cNvPr id="16" name="CasellaDiTesto 15">
            <a:extLst>
              <a:ext uri="{FF2B5EF4-FFF2-40B4-BE49-F238E27FC236}">
                <a16:creationId xmlns:a16="http://schemas.microsoft.com/office/drawing/2014/main" id="{C50618DB-5D8B-A1C2-D9E8-42E1AD5DD534}"/>
              </a:ext>
            </a:extLst>
          </p:cNvPr>
          <p:cNvSpPr txBox="1"/>
          <p:nvPr/>
        </p:nvSpPr>
        <p:spPr>
          <a:xfrm>
            <a:off x="644697" y="1349266"/>
            <a:ext cx="8730716" cy="8386911"/>
          </a:xfrm>
          <a:prstGeom prst="rect">
            <a:avLst/>
          </a:prstGeom>
          <a:solidFill>
            <a:schemeClr val="bg1"/>
          </a:solidFill>
          <a:ln>
            <a:solidFill>
              <a:srgbClr val="4472C4"/>
            </a:solidFill>
          </a:ln>
        </p:spPr>
        <p:txBody>
          <a:bodyPr wrap="square" lIns="91440" tIns="45720" rIns="91440" bIns="45720" rtlCol="0" anchor="t">
            <a:spAutoFit/>
          </a:bodyPr>
          <a:lstStyle/>
          <a:p>
            <a:pPr marL="457200" indent="-457200">
              <a:lnSpc>
                <a:spcPct val="200000"/>
              </a:lnSpc>
              <a:buFont typeface="Arial" panose="020B0604020202020204" pitchFamily="34" charset="0"/>
              <a:buChar char="•"/>
            </a:pPr>
            <a:r>
              <a:rPr lang="en-US" sz="3200" b="1" dirty="0"/>
              <a:t>What it is Git</a:t>
            </a:r>
            <a:endParaRPr lang="en-US" sz="3200" b="1" dirty="0">
              <a:cs typeface="Calibri"/>
            </a:endParaRPr>
          </a:p>
          <a:p>
            <a:pPr marL="457200" indent="-457200">
              <a:lnSpc>
                <a:spcPct val="200000"/>
              </a:lnSpc>
              <a:buFont typeface="Arial" panose="020B0604020202020204" pitchFamily="34" charset="0"/>
              <a:buChar char="•"/>
            </a:pPr>
            <a:r>
              <a:rPr lang="en-US" sz="3200" b="1" dirty="0"/>
              <a:t>Git Overview</a:t>
            </a:r>
            <a:endParaRPr lang="en-US" sz="3200" b="1" dirty="0">
              <a:cs typeface="Calibri"/>
            </a:endParaRPr>
          </a:p>
          <a:p>
            <a:pPr marL="457200" indent="-457200">
              <a:lnSpc>
                <a:spcPct val="200000"/>
              </a:lnSpc>
              <a:buFont typeface="Arial" panose="020B0604020202020204" pitchFamily="34" charset="0"/>
              <a:buChar char="•"/>
            </a:pPr>
            <a:r>
              <a:rPr lang="en-US" sz="3200" b="1" dirty="0"/>
              <a:t>Git Repository (Object store)</a:t>
            </a:r>
            <a:endParaRPr lang="en-US" sz="3200" b="1" dirty="0">
              <a:cs typeface="Calibri"/>
            </a:endParaRPr>
          </a:p>
          <a:p>
            <a:pPr marL="457200" indent="-457200">
              <a:lnSpc>
                <a:spcPct val="200000"/>
              </a:lnSpc>
              <a:buFont typeface="Arial" panose="020B0604020202020204" pitchFamily="34" charset="0"/>
              <a:buChar char="•"/>
            </a:pPr>
            <a:r>
              <a:rPr lang="en-US" sz="3200" b="1" dirty="0"/>
              <a:t>Git content-addressable database</a:t>
            </a:r>
            <a:endParaRPr lang="en-US" sz="3200" b="1" dirty="0">
              <a:cs typeface="Calibri"/>
            </a:endParaRPr>
          </a:p>
          <a:p>
            <a:pPr marL="457200" indent="-457200">
              <a:lnSpc>
                <a:spcPct val="200000"/>
              </a:lnSpc>
              <a:buFont typeface="Arial" panose="020B0604020202020204" pitchFamily="34" charset="0"/>
              <a:buChar char="•"/>
            </a:pPr>
            <a:r>
              <a:rPr lang="en-US" sz="3200" b="1" dirty="0"/>
              <a:t>Visualizing git Object store</a:t>
            </a:r>
          </a:p>
          <a:p>
            <a:pPr marL="457200" indent="-457200">
              <a:lnSpc>
                <a:spcPct val="200000"/>
              </a:lnSpc>
              <a:buFont typeface="Arial" panose="020B0604020202020204" pitchFamily="34" charset="0"/>
              <a:buChar char="•"/>
            </a:pPr>
            <a:r>
              <a:rPr lang="en-US" sz="3200" b="1" dirty="0"/>
              <a:t>Atomic Commit</a:t>
            </a:r>
            <a:endParaRPr lang="en-US" sz="3200" b="1" dirty="0">
              <a:cs typeface="Calibri"/>
            </a:endParaRPr>
          </a:p>
          <a:p>
            <a:pPr marL="457200" indent="-457200">
              <a:lnSpc>
                <a:spcPct val="200000"/>
              </a:lnSpc>
              <a:buFont typeface="Arial" panose="020B0604020202020204" pitchFamily="34" charset="0"/>
              <a:buChar char="•"/>
            </a:pPr>
            <a:r>
              <a:rPr lang="en-US" sz="3200" b="1" dirty="0"/>
              <a:t>The three states of a Git Project </a:t>
            </a:r>
            <a:endParaRPr lang="en-US" sz="3200" b="1" dirty="0">
              <a:cs typeface="Calibri"/>
            </a:endParaRPr>
          </a:p>
          <a:p>
            <a:pPr marL="457200" indent="-457200">
              <a:lnSpc>
                <a:spcPct val="200000"/>
              </a:lnSpc>
              <a:buFont typeface="Arial" panose="020B0604020202020204" pitchFamily="34" charset="0"/>
              <a:buChar char="•"/>
            </a:pPr>
            <a:r>
              <a:rPr lang="en-US" sz="3200" b="1" dirty="0"/>
              <a:t>Other important topic not in the presentation</a:t>
            </a:r>
            <a:endParaRPr lang="en-US" sz="3200" b="1" dirty="0">
              <a:cs typeface="Calibri"/>
            </a:endParaRPr>
          </a:p>
          <a:p>
            <a:pPr marL="457200" indent="-457200">
              <a:buFont typeface="Arial" panose="020B0604020202020204" pitchFamily="34" charset="0"/>
              <a:buChar char="•"/>
            </a:pPr>
            <a:endParaRPr lang="LID4096"/>
          </a:p>
        </p:txBody>
      </p:sp>
      <p:pic>
        <p:nvPicPr>
          <p:cNvPr id="2" name="Immagine 1" descr="The theory of Golden Circle model">
            <a:extLst>
              <a:ext uri="{FF2B5EF4-FFF2-40B4-BE49-F238E27FC236}">
                <a16:creationId xmlns:a16="http://schemas.microsoft.com/office/drawing/2014/main" id="{0761D1F1-D61E-6D8E-44A5-8541BD080B38}"/>
              </a:ext>
            </a:extLst>
          </p:cNvPr>
          <p:cNvPicPr>
            <a:picLocks noChangeAspect="1"/>
          </p:cNvPicPr>
          <p:nvPr/>
        </p:nvPicPr>
        <p:blipFill>
          <a:blip r:embed="rId3"/>
          <a:stretch>
            <a:fillRect/>
          </a:stretch>
        </p:blipFill>
        <p:spPr>
          <a:xfrm>
            <a:off x="9540815" y="1515083"/>
            <a:ext cx="8716990" cy="6200098"/>
          </a:xfrm>
          <a:prstGeom prst="rect">
            <a:avLst/>
          </a:prstGeom>
        </p:spPr>
      </p:pic>
    </p:spTree>
    <p:extLst>
      <p:ext uri="{BB962C8B-B14F-4D97-AF65-F5344CB8AC3E}">
        <p14:creationId xmlns:p14="http://schemas.microsoft.com/office/powerpoint/2010/main" val="262004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A949C-D0D6-F0C1-D1CE-1E501FC2EDC0}"/>
              </a:ext>
            </a:extLst>
          </p:cNvPr>
          <p:cNvSpPr>
            <a:spLocks noGrp="1"/>
          </p:cNvSpPr>
          <p:nvPr>
            <p:ph type="dt" sz="half" idx="4294967295"/>
          </p:nvPr>
        </p:nvSpPr>
        <p:spPr>
          <a:xfrm>
            <a:off x="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8/06/20XX</a:t>
            </a:r>
          </a:p>
        </p:txBody>
      </p:sp>
      <p:sp>
        <p:nvSpPr>
          <p:cNvPr id="3" name="Footer Placeholder 2">
            <a:extLst>
              <a:ext uri="{FF2B5EF4-FFF2-40B4-BE49-F238E27FC236}">
                <a16:creationId xmlns:a16="http://schemas.microsoft.com/office/drawing/2014/main" id="{8EF6A679-2A34-C174-43E3-1003F6338C28}"/>
              </a:ext>
            </a:extLst>
          </p:cNvPr>
          <p:cNvSpPr>
            <a:spLocks noGrp="1"/>
          </p:cNvSpPr>
          <p:nvPr>
            <p:ph type="ftr" sz="quarter" idx="4294967295"/>
          </p:nvPr>
        </p:nvSpPr>
        <p:spPr>
          <a:xfrm>
            <a:off x="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PITCH DECK</a:t>
            </a:r>
          </a:p>
        </p:txBody>
      </p:sp>
      <p:sp>
        <p:nvSpPr>
          <p:cNvPr id="4" name="Slide Number Placeholder 3">
            <a:extLst>
              <a:ext uri="{FF2B5EF4-FFF2-40B4-BE49-F238E27FC236}">
                <a16:creationId xmlns:a16="http://schemas.microsoft.com/office/drawing/2014/main" id="{092E9C29-3F33-4350-91BB-6D8DEAB4ADB0}"/>
              </a:ext>
            </a:extLst>
          </p:cNvPr>
          <p:cNvSpPr>
            <a:spLocks noGrp="1"/>
          </p:cNvSpPr>
          <p:nvPr>
            <p:ph type="sldNum" sz="quarter" idx="4294967295"/>
          </p:nvPr>
        </p:nvSpPr>
        <p:spPr>
          <a:xfrm>
            <a:off x="15544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02E4C0-AD5E-4E8C-9F21-7CCE474BDCEB}" type="slidenum">
              <a:rPr lang="en-US" smtClean="0"/>
              <a:pPr/>
              <a:t>7</a:t>
            </a:fld>
            <a:endParaRPr lang="en-US"/>
          </a:p>
        </p:txBody>
      </p:sp>
      <p:pic>
        <p:nvPicPr>
          <p:cNvPr id="1026" name="Picture 2" descr="If you want to master Git, don't worry &#10;about learning the commands. &#10;Instead, learn the model. ">
            <a:extLst>
              <a:ext uri="{FF2B5EF4-FFF2-40B4-BE49-F238E27FC236}">
                <a16:creationId xmlns:a16="http://schemas.microsoft.com/office/drawing/2014/main" id="{74C54E64-DDBD-FF14-959F-5802A5169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 y="3426268"/>
            <a:ext cx="17359313" cy="4757738"/>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96BCBCDD-B7EE-59CC-6C0B-3DE8AC7D34DF}"/>
              </a:ext>
            </a:extLst>
          </p:cNvPr>
          <p:cNvSpPr txBox="1"/>
          <p:nvPr/>
        </p:nvSpPr>
        <p:spPr>
          <a:xfrm>
            <a:off x="6845061" y="8408598"/>
            <a:ext cx="45763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404040"/>
                </a:solidFill>
                <a:latin typeface="ShellMedium"/>
              </a:rPr>
              <a:t>https://git-scm.com/</a:t>
            </a:r>
            <a:r>
              <a:rPr lang="it-IT" sz="2400">
                <a:solidFill>
                  <a:srgbClr val="404040"/>
                </a:solidFill>
                <a:latin typeface="ShellMedium"/>
              </a:rPr>
              <a:t>​</a:t>
            </a:r>
            <a:endParaRPr lang="it-IT"/>
          </a:p>
        </p:txBody>
      </p:sp>
    </p:spTree>
    <p:extLst>
      <p:ext uri="{BB962C8B-B14F-4D97-AF65-F5344CB8AC3E}">
        <p14:creationId xmlns:p14="http://schemas.microsoft.com/office/powerpoint/2010/main" val="327399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47A6D8F-650C-303D-4AF8-27E5F68B4F23}"/>
              </a:ext>
            </a:extLst>
          </p:cNvPr>
          <p:cNvSpPr txBox="1"/>
          <p:nvPr/>
        </p:nvSpPr>
        <p:spPr>
          <a:xfrm>
            <a:off x="0" y="1485900"/>
            <a:ext cx="10221686" cy="3208571"/>
          </a:xfrm>
          <a:prstGeom prst="rect">
            <a:avLst/>
          </a:prstGeom>
          <a:solidFill>
            <a:schemeClr val="bg1"/>
          </a:solidFill>
          <a:ln>
            <a:solidFill>
              <a:srgbClr val="4472C4"/>
            </a:solidFill>
          </a:ln>
        </p:spPr>
        <p:txBody>
          <a:bodyPr wrap="square" lIns="91440" tIns="45720" rIns="91440" bIns="45720" rtlCol="0" anchor="t">
            <a:spAutoFit/>
          </a:bodyPr>
          <a:lstStyle/>
          <a:p>
            <a:pPr marL="428625" indent="-428625">
              <a:buFont typeface="Arial" panose="020B0604020202020204" pitchFamily="34" charset="0"/>
              <a:buChar char="•"/>
            </a:pPr>
            <a:r>
              <a:rPr lang="en-US" sz="4050" dirty="0"/>
              <a:t>Git is a content  tracker</a:t>
            </a:r>
          </a:p>
          <a:p>
            <a:pPr marL="428625" indent="-428625">
              <a:buFont typeface="Arial" panose="020B0604020202020204" pitchFamily="34" charset="0"/>
              <a:buChar char="•"/>
            </a:pPr>
            <a:r>
              <a:rPr lang="en-US" sz="4050" dirty="0"/>
              <a:t>Distributed version control system optimized for local operation</a:t>
            </a:r>
          </a:p>
          <a:p>
            <a:pPr marL="428625" indent="-428625">
              <a:buFont typeface="Arial" panose="020B0604020202020204" pitchFamily="34" charset="0"/>
              <a:buChar char="•"/>
            </a:pPr>
            <a:r>
              <a:rPr lang="en-US" sz="4050" dirty="0"/>
              <a:t>Snapshot of changes not deltas</a:t>
            </a:r>
          </a:p>
          <a:p>
            <a:pPr marL="428625" indent="-428625">
              <a:buFont typeface="Arial" panose="020B0604020202020204" pitchFamily="34" charset="0"/>
              <a:buChar char="•"/>
            </a:pPr>
            <a:r>
              <a:rPr lang="en-US" sz="4050" dirty="0"/>
              <a:t>Git is definitive (procedural language)</a:t>
            </a:r>
          </a:p>
        </p:txBody>
      </p:sp>
      <p:sp>
        <p:nvSpPr>
          <p:cNvPr id="7" name="Espace réservé du texte 3">
            <a:extLst>
              <a:ext uri="{FF2B5EF4-FFF2-40B4-BE49-F238E27FC236}">
                <a16:creationId xmlns:a16="http://schemas.microsoft.com/office/drawing/2014/main" id="{6312C9CE-63BA-9067-41A1-FC9A1DC676F9}"/>
              </a:ext>
            </a:extLst>
          </p:cNvPr>
          <p:cNvSpPr txBox="1">
            <a:spLocks/>
          </p:cNvSpPr>
          <p:nvPr/>
        </p:nvSpPr>
        <p:spPr>
          <a:xfrm>
            <a:off x="1562595" y="184667"/>
            <a:ext cx="7837049" cy="630276"/>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err="1">
                <a:solidFill>
                  <a:srgbClr val="000000"/>
                </a:solidFill>
                <a:latin typeface="Calibri" panose="020F0502020204030204" pitchFamily="34" charset="0"/>
                <a:ea typeface="Calibri" panose="020F0502020204030204" pitchFamily="34" charset="0"/>
                <a:cs typeface="Calibri" panose="020F0502020204030204" pitchFamily="34" charset="0"/>
              </a:rPr>
              <a:t>What</a:t>
            </a: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sz="3600" b="1" err="1">
                <a:solidFill>
                  <a:srgbClr val="000000"/>
                </a:solidFill>
                <a:latin typeface="Calibri" panose="020F0502020204030204" pitchFamily="34" charset="0"/>
                <a:ea typeface="Calibri" panose="020F0502020204030204" pitchFamily="34" charset="0"/>
                <a:cs typeface="Calibri" panose="020F0502020204030204" pitchFamily="34" charset="0"/>
              </a:rPr>
              <a:t>it</a:t>
            </a: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fr-FR" sz="3600" b="1" err="1">
                <a:solidFill>
                  <a:srgbClr val="000000"/>
                </a:solidFill>
                <a:latin typeface="Calibri" panose="020F0502020204030204" pitchFamily="34" charset="0"/>
                <a:ea typeface="Calibri" panose="020F0502020204030204" pitchFamily="34" charset="0"/>
                <a:cs typeface="Calibri" panose="020F0502020204030204" pitchFamily="34" charset="0"/>
              </a:rPr>
              <a:t>is</a:t>
            </a: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 Git </a:t>
            </a:r>
          </a:p>
        </p:txBody>
      </p:sp>
      <p:pic>
        <p:nvPicPr>
          <p:cNvPr id="1028" name="Picture 4" descr="Version Control | Centralized vs Distributed System - YouTube">
            <a:extLst>
              <a:ext uri="{FF2B5EF4-FFF2-40B4-BE49-F238E27FC236}">
                <a16:creationId xmlns:a16="http://schemas.microsoft.com/office/drawing/2014/main" id="{AB020A70-FB98-9A1A-C26C-5AC8BC3BB4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216"/>
          <a:stretch/>
        </p:blipFill>
        <p:spPr bwMode="auto">
          <a:xfrm>
            <a:off x="4481" y="5435809"/>
            <a:ext cx="14660378" cy="50125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ke your Git practice to the next level">
            <a:extLst>
              <a:ext uri="{FF2B5EF4-FFF2-40B4-BE49-F238E27FC236}">
                <a16:creationId xmlns:a16="http://schemas.microsoft.com/office/drawing/2014/main" id="{412E8FA6-33A7-7D7C-1CA2-8944C8E58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0800" y="-87383"/>
            <a:ext cx="7848600" cy="56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25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2B59E5-204C-041F-2BBA-44DD874BA784}"/>
              </a:ext>
            </a:extLst>
          </p:cNvPr>
          <p:cNvSpPr txBox="1"/>
          <p:nvPr/>
        </p:nvSpPr>
        <p:spPr>
          <a:xfrm>
            <a:off x="0" y="1580242"/>
            <a:ext cx="7946572" cy="2567181"/>
          </a:xfrm>
          <a:prstGeom prst="rect">
            <a:avLst/>
          </a:prstGeom>
          <a:solidFill>
            <a:schemeClr val="bg1"/>
          </a:solidFill>
          <a:ln>
            <a:solidFill>
              <a:srgbClr val="4472C4"/>
            </a:solidFill>
          </a:ln>
        </p:spPr>
        <p:txBody>
          <a:bodyPr wrap="square" rtlCol="0">
            <a:spAutoFit/>
          </a:bodyPr>
          <a:lstStyle/>
          <a:p>
            <a:pPr marL="428625" indent="-428625">
              <a:buFont typeface="Arial" panose="020B0604020202020204" pitchFamily="34" charset="0"/>
              <a:buChar char="•"/>
            </a:pPr>
            <a:r>
              <a:rPr lang="en-US" sz="4050"/>
              <a:t>Git hidden folder (local repository)</a:t>
            </a:r>
          </a:p>
          <a:p>
            <a:pPr marL="1114425" lvl="1" indent="-428625">
              <a:buFont typeface="Arial" panose="020B0604020202020204" pitchFamily="34" charset="0"/>
              <a:buChar char="•"/>
            </a:pPr>
            <a:r>
              <a:rPr lang="en-US" sz="4050"/>
              <a:t>Local history (commits)</a:t>
            </a:r>
          </a:p>
          <a:p>
            <a:pPr marL="1114425" lvl="1" indent="-428625">
              <a:buFont typeface="Arial" panose="020B0604020202020204" pitchFamily="34" charset="0"/>
              <a:buChar char="•"/>
            </a:pPr>
            <a:r>
              <a:rPr lang="en-US" sz="4050"/>
              <a:t>Index (stage)</a:t>
            </a:r>
          </a:p>
          <a:p>
            <a:pPr marL="428625" indent="-428625">
              <a:buFont typeface="Arial" panose="020B0604020202020204" pitchFamily="34" charset="0"/>
              <a:buChar char="•"/>
            </a:pPr>
            <a:r>
              <a:rPr lang="en-US" sz="4050"/>
              <a:t>Working directory</a:t>
            </a:r>
          </a:p>
        </p:txBody>
      </p:sp>
      <p:sp>
        <p:nvSpPr>
          <p:cNvPr id="7" name="Espace réservé du texte 3">
            <a:extLst>
              <a:ext uri="{FF2B5EF4-FFF2-40B4-BE49-F238E27FC236}">
                <a16:creationId xmlns:a16="http://schemas.microsoft.com/office/drawing/2014/main" id="{F907C249-6B1A-69CE-D4D3-60AE9DC308EA}"/>
              </a:ext>
            </a:extLst>
          </p:cNvPr>
          <p:cNvSpPr txBox="1">
            <a:spLocks/>
          </p:cNvSpPr>
          <p:nvPr/>
        </p:nvSpPr>
        <p:spPr>
          <a:xfrm>
            <a:off x="1600200" y="259632"/>
            <a:ext cx="14404763" cy="648418"/>
          </a:xfrm>
          <a:prstGeom prst="rect">
            <a:avLst/>
          </a:prstGeom>
          <a:solidFill>
            <a:schemeClr val="bg1"/>
          </a:solidFill>
          <a:ln>
            <a:solidFill>
              <a:srgbClr val="4472C4"/>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3600" b="1">
                <a:solidFill>
                  <a:srgbClr val="000000"/>
                </a:solidFill>
                <a:latin typeface="Calibri" panose="020F0502020204030204" pitchFamily="34" charset="0"/>
                <a:ea typeface="Calibri" panose="020F0502020204030204" pitchFamily="34" charset="0"/>
                <a:cs typeface="Calibri" panose="020F0502020204030204" pitchFamily="34" charset="0"/>
              </a:rPr>
              <a:t>Git </a:t>
            </a:r>
            <a:r>
              <a:rPr lang="fr-FR" sz="3600" b="1" err="1">
                <a:solidFill>
                  <a:srgbClr val="000000"/>
                </a:solidFill>
                <a:latin typeface="Calibri" panose="020F0502020204030204" pitchFamily="34" charset="0"/>
                <a:ea typeface="Calibri" panose="020F0502020204030204" pitchFamily="34" charset="0"/>
                <a:cs typeface="Calibri" panose="020F0502020204030204" pitchFamily="34" charset="0"/>
              </a:rPr>
              <a:t>Overview</a:t>
            </a:r>
            <a:endParaRPr lang="fr-FR" sz="3600" b="1">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2050" name="Picture 2" descr="1. Introduction to Git - Version Control with Git, 3rd Edition [Book]">
            <a:extLst>
              <a:ext uri="{FF2B5EF4-FFF2-40B4-BE49-F238E27FC236}">
                <a16:creationId xmlns:a16="http://schemas.microsoft.com/office/drawing/2014/main" id="{819D1C80-5391-5526-B128-02D83A154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00625"/>
            <a:ext cx="7812377" cy="5286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cg3 0103">
            <a:extLst>
              <a:ext uri="{FF2B5EF4-FFF2-40B4-BE49-F238E27FC236}">
                <a16:creationId xmlns:a16="http://schemas.microsoft.com/office/drawing/2014/main" id="{B65110B8-0874-9BA2-3BD4-FDD91CB6EA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5781674"/>
            <a:ext cx="8627664" cy="3724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cg3 0105">
            <a:extLst>
              <a:ext uri="{FF2B5EF4-FFF2-40B4-BE49-F238E27FC236}">
                <a16:creationId xmlns:a16="http://schemas.microsoft.com/office/drawing/2014/main" id="{BF453F1F-322F-AAFA-0602-C945B55F86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1591235"/>
            <a:ext cx="9959621" cy="3552265"/>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DD014EB5-E6D7-7746-C9F3-44816E959CC0}"/>
              </a:ext>
            </a:extLst>
          </p:cNvPr>
          <p:cNvSpPr txBox="1"/>
          <p:nvPr/>
        </p:nvSpPr>
        <p:spPr>
          <a:xfrm>
            <a:off x="316734" y="6086819"/>
            <a:ext cx="4751024" cy="1323439"/>
          </a:xfrm>
          <a:prstGeom prst="rect">
            <a:avLst/>
          </a:prstGeom>
          <a:solidFill>
            <a:srgbClr val="FFFFFF">
              <a:alpha val="80000"/>
            </a:srgb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4000" b="1" dirty="0">
                <a:ea typeface="Calibri"/>
                <a:cs typeface="Calibri"/>
              </a:rPr>
              <a:t>Repository</a:t>
            </a:r>
          </a:p>
          <a:p>
            <a:pPr algn="ctr"/>
            <a:r>
              <a:rPr lang="it-IT" sz="4000" b="1" dirty="0">
                <a:ea typeface="Calibri"/>
                <a:cs typeface="Calibri"/>
              </a:rPr>
              <a:t>.</a:t>
            </a:r>
            <a:r>
              <a:rPr lang="it-IT" sz="4000" b="1" dirty="0" err="1">
                <a:ea typeface="Calibri"/>
                <a:cs typeface="Calibri"/>
              </a:rPr>
              <a:t>git</a:t>
            </a:r>
            <a:r>
              <a:rPr lang="it-IT" sz="4000" b="1" dirty="0">
                <a:ea typeface="Calibri"/>
                <a:cs typeface="Calibri"/>
              </a:rPr>
              <a:t> </a:t>
            </a:r>
            <a:r>
              <a:rPr lang="it-IT" sz="4000" b="1" dirty="0" err="1">
                <a:ea typeface="Calibri"/>
                <a:cs typeface="Calibri"/>
              </a:rPr>
              <a:t>hidden</a:t>
            </a:r>
            <a:r>
              <a:rPr lang="it-IT" sz="4000" b="1" dirty="0">
                <a:ea typeface="Calibri"/>
                <a:cs typeface="Calibri"/>
              </a:rPr>
              <a:t> folder</a:t>
            </a:r>
          </a:p>
        </p:txBody>
      </p:sp>
    </p:spTree>
    <p:extLst>
      <p:ext uri="{BB962C8B-B14F-4D97-AF65-F5344CB8AC3E}">
        <p14:creationId xmlns:p14="http://schemas.microsoft.com/office/powerpoint/2010/main" val="1135749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ALTEN WITHOUT HEADER">
  <a:themeElements>
    <a:clrScheme name="Alten">
      <a:dk1>
        <a:srgbClr val="063C67"/>
      </a:dk1>
      <a:lt1>
        <a:srgbClr val="FFFFFF"/>
      </a:lt1>
      <a:dk2>
        <a:srgbClr val="858591"/>
      </a:dk2>
      <a:lt2>
        <a:srgbClr val="FFFFFF"/>
      </a:lt2>
      <a:accent1>
        <a:srgbClr val="FFC800"/>
      </a:accent1>
      <a:accent2>
        <a:srgbClr val="C0C0C8"/>
      </a:accent2>
      <a:accent3>
        <a:srgbClr val="063C67"/>
      </a:accent3>
      <a:accent4>
        <a:srgbClr val="1D93C9"/>
      </a:accent4>
      <a:accent5>
        <a:srgbClr val="7ECBEE"/>
      </a:accent5>
      <a:accent6>
        <a:srgbClr val="2F80F3"/>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presentation 2021_original" id="{F63DAF26-0C57-4DEB-9030-CED63DEDA206}" vid="{52702F72-E772-4C8A-972A-C6980D0DA2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43EFD8DC44124D8CDACB3811ECB6BA" ma:contentTypeVersion="6" ma:contentTypeDescription="Create a new document." ma:contentTypeScope="" ma:versionID="536b53e516d25c7d94bfdcefeca69914">
  <xsd:schema xmlns:xsd="http://www.w3.org/2001/XMLSchema" xmlns:xs="http://www.w3.org/2001/XMLSchema" xmlns:p="http://schemas.microsoft.com/office/2006/metadata/properties" xmlns:ns2="4275c519-8ebe-46a2-bfc2-9f7e1d666f0f" targetNamespace="http://schemas.microsoft.com/office/2006/metadata/properties" ma:root="true" ma:fieldsID="faf69196139063078a6839287e9d6e86" ns2:_="">
    <xsd:import namespace="4275c519-8ebe-46a2-bfc2-9f7e1d666f0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75c519-8ebe-46a2-bfc2-9f7e1d666f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BBFB1B-05A2-4B91-BCC7-62486AAE5BAE}">
  <ds:schemaRefs>
    <ds:schemaRef ds:uri="4275c519-8ebe-46a2-bfc2-9f7e1d666f0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29A2162-6C17-4659-999E-AA06E007BD7E}">
  <ds:schemaRefs>
    <ds:schemaRef ds:uri="http://schemas.microsoft.com/sharepoint/v3/contenttype/forms"/>
  </ds:schemaRefs>
</ds:datastoreItem>
</file>

<file path=customXml/itemProps3.xml><?xml version="1.0" encoding="utf-8"?>
<ds:datastoreItem xmlns:ds="http://schemas.openxmlformats.org/officeDocument/2006/customXml" ds:itemID="{FAD23B24-DECD-49D1-8988-676965A82551}">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Personalizzato</PresentationFormat>
  <Slides>21</Slides>
  <Notes>20</Notes>
  <HiddenSlides>0</HiddenSlides>
  <ScaleCrop>false</ScaleCrop>
  <HeadingPairs>
    <vt:vector size="4" baseType="variant">
      <vt:variant>
        <vt:lpstr>Tema</vt:lpstr>
      </vt:variant>
      <vt:variant>
        <vt:i4>2</vt:i4>
      </vt:variant>
      <vt:variant>
        <vt:lpstr>Titoli diapositive</vt:lpstr>
      </vt:variant>
      <vt:variant>
        <vt:i4>21</vt:i4>
      </vt:variant>
    </vt:vector>
  </HeadingPairs>
  <TitlesOfParts>
    <vt:vector size="23" baseType="lpstr">
      <vt:lpstr>Parallax</vt:lpstr>
      <vt:lpstr>ALTEN WITHOUT HEADER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Ivan Cipriani</dc:creator>
  <cp:revision>341</cp:revision>
  <dcterms:created xsi:type="dcterms:W3CDTF">2023-10-22T18:19:10Z</dcterms:created>
  <dcterms:modified xsi:type="dcterms:W3CDTF">2024-03-14T13:29:06Z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0x0101002A43EFD8DC44124D8CDACB3811ECB6BA</vt:lpwstr>
  </property>
</Properties>
</file>